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62" r:id="rId7"/>
    <p:sldId id="265" r:id="rId8"/>
    <p:sldId id="264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94" autoAdjust="0"/>
  </p:normalViewPr>
  <p:slideViewPr>
    <p:cSldViewPr snapToGrid="0">
      <p:cViewPr>
        <p:scale>
          <a:sx n="74" d="100"/>
          <a:sy n="74" d="100"/>
        </p:scale>
        <p:origin x="-558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6A6BA-F9DE-42E1-AFC3-4D275F9C9B4A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BB94C0-73B9-4DCB-9FE0-DFBC0B4C88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540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598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919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2119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683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168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629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93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61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267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466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128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081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912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B94C0-73B9-4DCB-9FE0-DFBC0B4C88E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067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325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269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893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280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7989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5281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556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72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207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139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902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790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74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76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783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078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02E1F-4EA3-4963-8484-B1981A67C24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514C157-1A16-45E1-A08B-488992145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057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F73CCF3-7502-46F7-84AA-7468BCD03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4858" y="2036680"/>
            <a:ext cx="10244831" cy="112628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и комплектность документов на ИС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ЕСПД и ЕСКД. 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620EA0AA-1DD9-4DB3-A819-D83C43061E0E}"/>
              </a:ext>
            </a:extLst>
          </p:cNvPr>
          <p:cNvCxnSpPr>
            <a:cxnSpLocks/>
          </p:cNvCxnSpPr>
          <p:nvPr/>
        </p:nvCxnSpPr>
        <p:spPr>
          <a:xfrm>
            <a:off x="2707689" y="3915052"/>
            <a:ext cx="8712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5823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B78266-E70C-4E2C-804F-C5348037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615" y="125346"/>
            <a:ext cx="10386872" cy="128089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и комплектность документов на ИС согласно ЕСКД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CC4076-02D9-4D8B-A5B0-EB8314C1B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073" y="1251212"/>
            <a:ext cx="11312394" cy="5606787"/>
          </a:xfrm>
        </p:spPr>
        <p:txBody>
          <a:bodyPr>
            <a:normAutofit lnSpcReduction="10000"/>
          </a:bodyPr>
          <a:lstStyle/>
          <a:p>
            <a:pPr marL="0" indent="0" algn="just" fontAlgn="base">
              <a:buNone/>
            </a:pPr>
            <a:endParaRPr lang="ru-RU" sz="2400" b="1" i="0" dirty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24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МЕЖГОСУДАРСТВЕННЫЙ СТАНДАРТ</a:t>
            </a:r>
          </a:p>
          <a:p>
            <a:pPr marL="0" indent="0" algn="just" fontAlgn="base">
              <a:buNone/>
            </a:pPr>
            <a:r>
              <a:rPr lang="ru-RU" sz="24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СИСТЕМА КОНСТРУКТОРСКОЙ ДОКУМЕНТАЦИИ</a:t>
            </a:r>
          </a:p>
          <a:p>
            <a:pPr marL="0" indent="0" algn="just" fontAlgn="base">
              <a:buNone/>
            </a:pPr>
            <a:r>
              <a:rPr lang="ru-RU" sz="24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ВИДЫ И КОМПЛЕКТНОСТЬ КОНСТРУКТОРСКИХ ДОКУМЕНТОВ</a:t>
            </a:r>
          </a:p>
          <a:p>
            <a:pPr marL="0" indent="0" algn="just" fontAlgn="base">
              <a:buNone/>
            </a:pPr>
            <a:r>
              <a:rPr lang="ru-RU" sz="32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Федерального агентства по техническому регулированию и метрологии от 22 ноября 2013 г. N 1627-ст межгосударственный стандарт ГОСТ 2.102-2013 введен в действие в качестве национального стандарта Российской Федерации с 1 июня 2014 г.</a:t>
            </a:r>
          </a:p>
          <a:p>
            <a:pPr marL="0" indent="0" algn="just" fontAlgn="base">
              <a:buNone/>
            </a:pPr>
            <a:r>
              <a:rPr lang="ru-RU" sz="32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Настоящий стандарт устанавливает виды и комплектность конструкторских документов на изделия всех отраслей промышленности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1140430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B78266-E70C-4E2C-804F-C5348037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615" y="125346"/>
            <a:ext cx="10386872" cy="128089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и комплектность документов на ИС согласно ЕСКД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CC4076-02D9-4D8B-A5B0-EB8314C1B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073" y="1251212"/>
            <a:ext cx="11312394" cy="5606787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endParaRPr lang="ru-RU" sz="3200" i="0" dirty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32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настоящем стандарте приняты следующие сокращения:</a:t>
            </a:r>
          </a:p>
          <a:p>
            <a:pPr marL="0" indent="0" algn="just" fontAlgn="base">
              <a:buNone/>
            </a:pPr>
            <a:r>
              <a:rPr lang="ru-RU" sz="32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КД - конструкторский документ (документы, документация);</a:t>
            </a:r>
          </a:p>
          <a:p>
            <a:pPr marL="0" indent="0" algn="just" fontAlgn="base">
              <a:buNone/>
            </a:pPr>
            <a:r>
              <a:rPr lang="ru-RU" sz="32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ТЗ - техническое задание;</a:t>
            </a:r>
          </a:p>
          <a:p>
            <a:pPr marL="0" indent="0" algn="just" fontAlgn="base">
              <a:buNone/>
            </a:pPr>
            <a:r>
              <a:rPr lang="ru-RU" sz="32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 - технические условия;</a:t>
            </a:r>
          </a:p>
          <a:p>
            <a:pPr marL="0" indent="0" algn="just" fontAlgn="base">
              <a:buNone/>
            </a:pPr>
            <a:r>
              <a:rPr lang="ru-RU" sz="32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ЭП - электронная подпись.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821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B78266-E70C-4E2C-804F-C5348037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615" y="125346"/>
            <a:ext cx="10386872" cy="128089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и комплектность документов на ИС согласно ЕСКД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CC4076-02D9-4D8B-A5B0-EB8314C1B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073" y="1251212"/>
            <a:ext cx="11312394" cy="5606787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endParaRPr lang="ru-RU" sz="3200" i="0" dirty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32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настоящем стандарте приняты следующие сокращения:</a:t>
            </a:r>
          </a:p>
          <a:p>
            <a:pPr marL="0" indent="0" algn="just" fontAlgn="base">
              <a:buNone/>
            </a:pPr>
            <a:r>
              <a:rPr lang="ru-RU" sz="32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КД - конструкторский документ (документы, документация);</a:t>
            </a:r>
          </a:p>
          <a:p>
            <a:pPr marL="0" indent="0" algn="just" fontAlgn="base">
              <a:buNone/>
            </a:pPr>
            <a:r>
              <a:rPr lang="ru-RU" sz="32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ТЗ - техническое задание;</a:t>
            </a:r>
          </a:p>
          <a:p>
            <a:pPr marL="0" indent="0" algn="just" fontAlgn="base">
              <a:buNone/>
            </a:pPr>
            <a:r>
              <a:rPr lang="ru-RU" sz="32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 - технические условия;</a:t>
            </a:r>
          </a:p>
          <a:p>
            <a:pPr marL="0" indent="0" algn="just" fontAlgn="base">
              <a:buNone/>
            </a:pPr>
            <a:r>
              <a:rPr lang="ru-RU" sz="320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ЭП - электронная подпись.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777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B78266-E70C-4E2C-804F-C5348037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615" y="125346"/>
            <a:ext cx="10386872" cy="128089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 и задачи документирования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CC4076-02D9-4D8B-A5B0-EB8314C1B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093" y="1125867"/>
            <a:ext cx="11312394" cy="560678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Документирование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это создание документа с использованием различных методов, способов и средств фиксирования информации на материальном носителе.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 документирования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это прием или совокупность приемов фиксирования информации на материальном носителе с помощью знаковых систем (характер кодов языков, знаковые системы и т.д.).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 документирования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это действие или совокупность действий, применяемых при записи информации на материальном носителе (высекание, резьба, окрашивание, перфорирование, фотохимический, электромагнитный, оптический, механический, ручной и другие способы документирования).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Средство документирования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это предмет (орудие) или совокупность приспособлений (оборудование, инструменты), используемых для создания документа (ручные, механизированные и автоматизированные приспособления).</a:t>
            </a:r>
          </a:p>
        </p:txBody>
      </p:sp>
    </p:spTree>
    <p:extLst>
      <p:ext uri="{BB962C8B-B14F-4D97-AF65-F5344CB8AC3E}">
        <p14:creationId xmlns:p14="http://schemas.microsoft.com/office/powerpoint/2010/main" val="3848848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B78266-E70C-4E2C-804F-C5348037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615" y="125346"/>
            <a:ext cx="10386872" cy="128089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 и задачи документирования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CC4076-02D9-4D8B-A5B0-EB8314C1B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073" y="1251212"/>
            <a:ext cx="11312394" cy="560678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Кодирование информации 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это специально выработанная система приемов (правил) фиксирования информации.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Код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это набор знаков, упорядоченных в соответствии с определенными правилами того или иного языка, для передачи информации.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это метка, предмет, которым обозначается что-нибудь (буква, цифра, отверстие). Знак вместе с его значением называют символом.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 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это сложная система символов, каждый из которых имеет определенное значение. Языковые символы, будучи общепринятыми и соответственно общепонятными в пределах данного сообщества, в процессе речи комбинируются друг с другом, порождая разнообразные по своему содержанию сообщения.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Методами документирования 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определяется специфика знаковой системы записи информации на носителе. Способы, средства и инструменты создания документа в своей совокупности являются основой видового многообразия документов.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110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B78266-E70C-4E2C-804F-C5348037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635" y="116110"/>
            <a:ext cx="10386872" cy="128089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и комплектность документов на ИС согласно ЕСПД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CC4076-02D9-4D8B-A5B0-EB8314C1B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5635" y="1195795"/>
            <a:ext cx="10315852" cy="489159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МЕЖГОСУДАРСТВЕННЫЙ СТАНДАРТ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СИСТЕМА ПРОГРАММНОЙ ДОКУМЕНТАЦИИ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ПРОГРАММ И ПРОГРАММНЫХ ДОКУМЕНТОВ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Государственного комитета стандартов Совета Министров СССР от 20 мая 1977 г. N 1268 дата введения установлена 01.01.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Настоящий стандарт устанавливает виды программ и программных документов для вычислительных машин, комплексов и систем независимо от их назначения и области применения.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полностью соответствует СТ СЭВ 1626-79.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594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B78266-E70C-4E2C-804F-C5348037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615" y="125346"/>
            <a:ext cx="10386872" cy="128089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и комплектность документов на ИС согласно ЕСПД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CC4076-02D9-4D8B-A5B0-EB8314C1B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708" y="1232741"/>
            <a:ext cx="11554692" cy="268048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ВИДЫ ПРОГРАММ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1.1.Программу (по </a:t>
            </a:r>
            <a:r>
              <a:rPr lang="ru-RU" sz="2800" b="1" i="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 19781-90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допускается идентифицировать и применять самостоятельно и (или) в составе других программ.</a:t>
            </a:r>
            <a:b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1.2.Программы подразделяют на виды, приведенные в табл.1.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1.3.Документация, разработанная на программу, может использоваться для реализации и передачи программы на носителях данных, а также для изготовления программного изделия.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B1626194-3AE9-40F4-A0D0-C30BFD2FB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441731"/>
              </p:ext>
            </p:extLst>
          </p:nvPr>
        </p:nvGraphicFramePr>
        <p:xfrm>
          <a:off x="535708" y="3913223"/>
          <a:ext cx="11554692" cy="29447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75347">
                  <a:extLst>
                    <a:ext uri="{9D8B030D-6E8A-4147-A177-3AD203B41FA5}">
                      <a16:colId xmlns:a16="http://schemas.microsoft.com/office/drawing/2014/main" xmlns="" val="266839963"/>
                    </a:ext>
                  </a:extLst>
                </a:gridCol>
                <a:gridCol w="9079345">
                  <a:extLst>
                    <a:ext uri="{9D8B030D-6E8A-4147-A177-3AD203B41FA5}">
                      <a16:colId xmlns:a16="http://schemas.microsoft.com/office/drawing/2014/main" xmlns="" val="3849268754"/>
                    </a:ext>
                  </a:extLst>
                </a:gridCol>
              </a:tblGrid>
              <a:tr h="433530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программ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6984744"/>
                  </a:ext>
                </a:extLst>
              </a:tr>
              <a:tr h="952695">
                <a:tc>
                  <a:txBody>
                    <a:bodyPr/>
                    <a:lstStyle/>
                    <a:p>
                      <a:r>
                        <a:rPr lang="ru-RU" sz="2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Компонент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Программа, рассматриваемая как единое целое, выполняющая законченную функцию и применяемая самостоятельно или в составе комплекса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51394472"/>
                  </a:ext>
                </a:extLst>
              </a:tr>
              <a:tr h="1298857">
                <a:tc>
                  <a:txBody>
                    <a:bodyPr/>
                    <a:lstStyle/>
                    <a:p>
                      <a:r>
                        <a:rPr lang="ru-RU" sz="2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Комплекс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Программа, состоящая из двух или более компонентов и (или) комплексов, выполняющих взаимосвязанные функции, и применяемая самостоятельно или в составе другого комплекса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6254570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A6E753B-40D0-409D-92C6-50466CEB2C87}"/>
              </a:ext>
            </a:extLst>
          </p:cNvPr>
          <p:cNvSpPr/>
          <p:nvPr/>
        </p:nvSpPr>
        <p:spPr>
          <a:xfrm>
            <a:off x="10326255" y="3537527"/>
            <a:ext cx="1685232" cy="304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1</a:t>
            </a:r>
          </a:p>
        </p:txBody>
      </p:sp>
    </p:spTree>
    <p:extLst>
      <p:ext uri="{BB962C8B-B14F-4D97-AF65-F5344CB8AC3E}">
        <p14:creationId xmlns:p14="http://schemas.microsoft.com/office/powerpoint/2010/main" val="222971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B78266-E70C-4E2C-804F-C5348037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615" y="125346"/>
            <a:ext cx="10386872" cy="128089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и комплектность документов на ИС согласно ЕСПД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CC4076-02D9-4D8B-A5B0-EB8314C1B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073" y="1251212"/>
            <a:ext cx="11312394" cy="5606787"/>
          </a:xfrm>
        </p:spPr>
        <p:txBody>
          <a:bodyPr>
            <a:normAutofit fontScale="92500" lnSpcReduction="10000"/>
          </a:bodyPr>
          <a:lstStyle/>
          <a:p>
            <a:pPr marL="0" indent="0" algn="just" fontAlgn="base">
              <a:buNone/>
            </a:pPr>
            <a:r>
              <a:rPr lang="ru-RU" sz="30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30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ПРОГРАММНЫХ ДОКУМЕНТОВ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3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2.1.К программным относят документы, содержащие сведения, необходимые для разработки, изготовления, сопровождения и эксплуатации программ.</a:t>
            </a:r>
            <a:br>
              <a:rPr lang="ru-RU" sz="3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2.2.Виды программных документов и их содержание приведены в табл.2.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2.3.Виды эксплуатационных документов и их содержание приведены в табл.3.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2.4. В зависимости от способа выполнения и характера применения программные документы подразделяются на подлинник, дубликат и копию (</a:t>
            </a:r>
            <a:r>
              <a:rPr lang="ru-RU" sz="3000" b="0" i="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 2.102-68</a:t>
            </a:r>
            <a:r>
              <a:rPr lang="ru-RU" sz="3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предназначенные для разработки, сопровождения и эксплуатации программы.</a:t>
            </a:r>
            <a:br>
              <a:rPr lang="ru-RU" sz="3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2.5. Виды программных документов, разрабатываемых на разных стадиях, и их коды приведены в табл.4.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267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F9F47790-5072-4D44-8BE9-0B0841FFD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56638"/>
              </p:ext>
            </p:extLst>
          </p:nvPr>
        </p:nvGraphicFramePr>
        <p:xfrm>
          <a:off x="0" y="0"/>
          <a:ext cx="12192000" cy="68580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05018">
                  <a:extLst>
                    <a:ext uri="{9D8B030D-6E8A-4147-A177-3AD203B41FA5}">
                      <a16:colId xmlns:a16="http://schemas.microsoft.com/office/drawing/2014/main" xmlns="" val="1485993829"/>
                    </a:ext>
                  </a:extLst>
                </a:gridCol>
                <a:gridCol w="8986982">
                  <a:extLst>
                    <a:ext uri="{9D8B030D-6E8A-4147-A177-3AD203B41FA5}">
                      <a16:colId xmlns:a16="http://schemas.microsoft.com/office/drawing/2014/main" xmlns="" val="2809222771"/>
                    </a:ext>
                  </a:extLst>
                </a:gridCol>
              </a:tblGrid>
              <a:tr h="758426">
                <a:tc>
                  <a:txBody>
                    <a:bodyPr/>
                    <a:lstStyle/>
                    <a:p>
                      <a:r>
                        <a:rPr lang="ru-RU" sz="2000" b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программного документа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программного документа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22610091"/>
                  </a:ext>
                </a:extLst>
              </a:tr>
              <a:tr h="445250"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Спецификация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 программы и документации на нее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9649570"/>
                  </a:ext>
                </a:extLst>
              </a:tr>
              <a:tr h="795089"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Ведомость держателей подлинников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предприятий, на которых хранят подлинники программных документов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66019259"/>
                  </a:ext>
                </a:extLst>
              </a:tr>
              <a:tr h="445250"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Текст программы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Запись программы с необходимыми комментариями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6482181"/>
                  </a:ext>
                </a:extLst>
              </a:tr>
              <a:tr h="533954"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 программы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Сведения о логической структуре и функционировании программы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3800657"/>
                  </a:ext>
                </a:extLst>
              </a:tr>
              <a:tr h="795089"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и методика испытаний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Требования, подлежащие проверке при испытании программы, а также порядок и методы их контроля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3763887"/>
                  </a:ext>
                </a:extLst>
              </a:tr>
              <a:tr h="1144928"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Техническое задание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Назначение и область применения программы, технические, технико-экономические и специальные требования, предъявляемые к программе, необходимые стадии и сроки разработки, виды испытаний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82134556"/>
                  </a:ext>
                </a:extLst>
              </a:tr>
              <a:tr h="1144928"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Пояснительная записка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Схема алгоритма, общее описание алгоритма и (или) функционирования программы, а также обоснование принятых технических и технико-экономических решений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14927103"/>
                  </a:ext>
                </a:extLst>
              </a:tr>
              <a:tr h="795089"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Эксплуатационные документы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Сведения для обеспечения функционирования и эксплуатации программы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3819841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BFA9FAC-1516-41E9-B850-DEA20F134496}"/>
              </a:ext>
            </a:extLst>
          </p:cNvPr>
          <p:cNvSpPr/>
          <p:nvPr/>
        </p:nvSpPr>
        <p:spPr>
          <a:xfrm>
            <a:off x="10353964" y="73891"/>
            <a:ext cx="1685232" cy="304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2</a:t>
            </a:r>
          </a:p>
        </p:txBody>
      </p:sp>
    </p:spTree>
    <p:extLst>
      <p:ext uri="{BB962C8B-B14F-4D97-AF65-F5344CB8AC3E}">
        <p14:creationId xmlns:p14="http://schemas.microsoft.com/office/powerpoint/2010/main" val="1682949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F9F47790-5072-4D44-8BE9-0B0841FFD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935351"/>
              </p:ext>
            </p:extLst>
          </p:nvPr>
        </p:nvGraphicFramePr>
        <p:xfrm>
          <a:off x="0" y="2674"/>
          <a:ext cx="12192000" cy="687648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777673">
                  <a:extLst>
                    <a:ext uri="{9D8B030D-6E8A-4147-A177-3AD203B41FA5}">
                      <a16:colId xmlns:a16="http://schemas.microsoft.com/office/drawing/2014/main" xmlns="" val="1485993829"/>
                    </a:ext>
                  </a:extLst>
                </a:gridCol>
                <a:gridCol w="8414327">
                  <a:extLst>
                    <a:ext uri="{9D8B030D-6E8A-4147-A177-3AD203B41FA5}">
                      <a16:colId xmlns:a16="http://schemas.microsoft.com/office/drawing/2014/main" xmlns="" val="2809222771"/>
                    </a:ext>
                  </a:extLst>
                </a:gridCol>
              </a:tblGrid>
              <a:tr h="750119"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 эксплуатационного документа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Содержание эксплуатационного документа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22610091"/>
                  </a:ext>
                </a:extLst>
              </a:tr>
              <a:tr h="750119"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Ведомость эксплуатационных документов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Перечень эксплуатационных документов на программу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9649570"/>
                  </a:ext>
                </a:extLst>
              </a:tr>
              <a:tr h="750119"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Формуляр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Основные характеристики программы, комплектность и сведения об эксплуатации программы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66019259"/>
                  </a:ext>
                </a:extLst>
              </a:tr>
              <a:tr h="1080171"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Описание применения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Сведения о назначении программы, области применения, применяемых методах, классе решаемых задач, ограничениях для применения, минимальной конфигурации технических средств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6482181"/>
                  </a:ext>
                </a:extLst>
              </a:tr>
              <a:tr h="750119"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Руководство системного программиста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Сведения для проверки, обеспечения функционирования и настройки программы на условия конкретного применения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3800657"/>
                  </a:ext>
                </a:extLst>
              </a:tr>
              <a:tr h="750119"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Руководство программиста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Требования, подлежащие проверке при испытании программы, а также порядок и методы их контроля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3763887"/>
                  </a:ext>
                </a:extLst>
              </a:tr>
              <a:tr h="750119"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Руководство оператора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Сведения для обеспечения процедуры общения оператора с вычислительной системой в процессе выполнения программы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82134556"/>
                  </a:ext>
                </a:extLst>
              </a:tr>
              <a:tr h="420067"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Описание языка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Описание синтаксиса и семантики языка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14927103"/>
                  </a:ext>
                </a:extLst>
              </a:tr>
              <a:tr h="780485"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Руководство по техническому обслуживанию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Сведения для применения тестовых и диагностических программ при обслуживании технических средств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3819841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BFA9FAC-1516-41E9-B850-DEA20F134496}"/>
              </a:ext>
            </a:extLst>
          </p:cNvPr>
          <p:cNvSpPr/>
          <p:nvPr/>
        </p:nvSpPr>
        <p:spPr>
          <a:xfrm>
            <a:off x="10353964" y="73891"/>
            <a:ext cx="1685232" cy="304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3</a:t>
            </a:r>
          </a:p>
        </p:txBody>
      </p:sp>
    </p:spTree>
    <p:extLst>
      <p:ext uri="{BB962C8B-B14F-4D97-AF65-F5344CB8AC3E}">
        <p14:creationId xmlns:p14="http://schemas.microsoft.com/office/powerpoint/2010/main" val="2068484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B78266-E70C-4E2C-804F-C5348037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615" y="125346"/>
            <a:ext cx="10386872" cy="128089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и комплектность документов на ИС согласно ЕСПД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CC4076-02D9-4D8B-A5B0-EB8314C1B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073" y="1251212"/>
            <a:ext cx="11312394" cy="5606787"/>
          </a:xfrm>
        </p:spPr>
        <p:txBody>
          <a:bodyPr>
            <a:normAutofit fontScale="92500" lnSpcReduction="20000"/>
          </a:bodyPr>
          <a:lstStyle/>
          <a:p>
            <a:pPr marL="0" indent="0" algn="just" fontAlgn="base">
              <a:buNone/>
            </a:pPr>
            <a:r>
              <a:rPr lang="ru-RU" sz="30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30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ПРОГРАММНЫХ ДОКУМЕНТОВ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2.4. В зависимости от способа выполнения и характера применения программные документы подразделяются на подлинник, дубликат и копию (</a:t>
            </a:r>
            <a:r>
              <a:rPr lang="ru-RU" sz="2800" b="0" i="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 2.102-68</a:t>
            </a:r>
            <a:r>
              <a:rPr lang="ru-RU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предназначенные для разработки, сопровождения и эксплуатации программы.</a:t>
            </a:r>
            <a:br>
              <a:rPr lang="ru-RU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2.5. Виды программных документов, разрабатываемых на разных стадиях, и их коды приведены в табл.4.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2.6. Допускается объединять отдельные виды эксплуатационных документов (за исключением ведомости эксплуатационных документов и формуляра). Необходимость объединения этих документов указывается в техническом задании. Объединенному документу присваивают наименование и обозначение одного из объединяемых документов.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объединенных документах должны быть приведены сведения, которые необходимо включать в каждый объединяемый документ.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829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B78266-E70C-4E2C-804F-C5348037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615" y="125346"/>
            <a:ext cx="10386872" cy="128089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и комплектность документов на ИС согласно ЕСПД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CC4076-02D9-4D8B-A5B0-EB8314C1B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073" y="1251212"/>
            <a:ext cx="11312394" cy="5606787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ru-RU" sz="30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3000" b="1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ПРОГРАММНЫХ ДОКУМЕНТОВ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2.7. На этапе разработки и утверждения технического задания определяют необходимость составления технических условий, содержащих требования к изготовлению, контролю и приемке программы.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условия разрабатывают на стадии "Рабочий проект".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2.8. Необходимость составления технического задания на компоненты, не предназначенные для самостоятельного применения, и комплексы, входящие в другие комплексы, определяется по согласованию с заказчиком.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942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1A69301-1689-465E-8CC6-B1DE41877C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233" t="25533" r="31525" b="17055"/>
          <a:stretch/>
        </p:blipFill>
        <p:spPr>
          <a:xfrm>
            <a:off x="197135" y="1469661"/>
            <a:ext cx="6338917" cy="52168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A026A49-1C8C-44DD-AD31-3F2418ECE2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864" t="58855" r="28105" b="20000"/>
          <a:stretch/>
        </p:blipFill>
        <p:spPr>
          <a:xfrm>
            <a:off x="5742245" y="171529"/>
            <a:ext cx="6338917" cy="17918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388371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50</TotalTime>
  <Words>948</Words>
  <Application>Microsoft Office PowerPoint</Application>
  <PresentationFormat>Произвольный</PresentationFormat>
  <Paragraphs>119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Презентация PowerPoint</vt:lpstr>
      <vt:lpstr>Перечень и комплектность документов на ИС согласно ЕСПД </vt:lpstr>
      <vt:lpstr>Перечень и комплектность документов на ИС согласно ЕСПД </vt:lpstr>
      <vt:lpstr>Перечень и комплектность документов на ИС согласно ЕСПД </vt:lpstr>
      <vt:lpstr>Презентация PowerPoint</vt:lpstr>
      <vt:lpstr>Презентация PowerPoint</vt:lpstr>
      <vt:lpstr>Перечень и комплектность документов на ИС согласно ЕСПД </vt:lpstr>
      <vt:lpstr>Перечень и комплектность документов на ИС согласно ЕСПД </vt:lpstr>
      <vt:lpstr>Презентация PowerPoint</vt:lpstr>
      <vt:lpstr>Перечень и комплектность документов на ИС согласно ЕСКД </vt:lpstr>
      <vt:lpstr>Перечень и комплектность документов на ИС согласно ЕСКД </vt:lpstr>
      <vt:lpstr>Перечень и комплектность документов на ИС согласно ЕСКД </vt:lpstr>
      <vt:lpstr>Понятия и задачи документирования </vt:lpstr>
      <vt:lpstr>Понятия и задачи документирования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документации информационных систем</dc:title>
  <dc:creator>PHENOM</dc:creator>
  <cp:lastModifiedBy>kate</cp:lastModifiedBy>
  <cp:revision>36</cp:revision>
  <dcterms:created xsi:type="dcterms:W3CDTF">2021-09-08T12:52:09Z</dcterms:created>
  <dcterms:modified xsi:type="dcterms:W3CDTF">2023-04-19T17:25:16Z</dcterms:modified>
</cp:coreProperties>
</file>