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56" r:id="rId9"/>
    <p:sldId id="264" r:id="rId10"/>
    <p:sldId id="265" r:id="rId11"/>
    <p:sldId id="266" r:id="rId12"/>
    <p:sldId id="267" r:id="rId13"/>
    <p:sldId id="272" r:id="rId14"/>
    <p:sldId id="269" r:id="rId15"/>
    <p:sldId id="270" r:id="rId16"/>
    <p:sldId id="271" r:id="rId17"/>
    <p:sldId id="274" r:id="rId18"/>
    <p:sldId id="273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F2F3"/>
    <a:srgbClr val="FFE5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49D2A7-DA4D-4CFD-AB66-0823D375391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00398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C6F840-C5E7-4447-88EA-2741BA7FBC4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7233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C10441-12D7-4111-AAA9-6A7B25F1389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60911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EEB2D5-9B72-4534-984E-A08D59560F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14165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55AE42-31C2-468C-ADB3-DFDA23EE664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6545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4AC503-6213-449E-AC04-61618C9DC51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4940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3EE718-FA0B-495C-A525-4828F02958B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22514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224273-1222-45EF-81C7-381656B1AD0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2212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C0C2CB-242A-4D56-902C-E45F2E9151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4428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B60019-FF94-4652-8DDF-64B2C6BE7B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18825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67759C-E3D7-4CB1-B861-26C889EE6ED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0657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FB1A3CD-D1DD-482A-88BB-168AB793C41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r>
              <a:rPr lang="ru-RU" altLang="ru-RU" sz="4000" b="1" dirty="0" smtClean="0">
                <a:solidFill>
                  <a:srgbClr val="FF0000"/>
                </a:solidFill>
              </a:rPr>
              <a:t>Текстовые и двоичные файлы </a:t>
            </a:r>
            <a:r>
              <a:rPr lang="ru-RU" altLang="ru-RU" sz="4000" b="1" dirty="0">
                <a:solidFill>
                  <a:srgbClr val="FF0000"/>
                </a:solidFill>
              </a:rPr>
              <a:t>в Паскале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6375" y="1449388"/>
            <a:ext cx="8937625" cy="452596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 startAt="2"/>
            </a:pPr>
            <a:r>
              <a:rPr lang="ru-RU" altLang="ru-RU" sz="2800" b="1"/>
              <a:t>Связывание программного и физического имен файлов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ru-RU" sz="2000"/>
              <a:t>AssignFile (</a:t>
            </a:r>
            <a:r>
              <a:rPr lang="ru-RU" altLang="ru-RU" sz="2000" i="1"/>
              <a:t>ПрограммноеИмя</a:t>
            </a:r>
            <a:r>
              <a:rPr lang="ru-RU" altLang="ru-RU" sz="2000"/>
              <a:t>, </a:t>
            </a:r>
            <a:r>
              <a:rPr lang="ru-RU" altLang="ru-RU" sz="2000" i="1"/>
              <a:t>ФизическоеИмя</a:t>
            </a:r>
            <a:r>
              <a:rPr lang="ru-RU" altLang="ru-RU" sz="2000"/>
              <a:t>);</a:t>
            </a:r>
            <a:r>
              <a:rPr lang="en-US" altLang="ru-RU" sz="2000"/>
              <a:t>{</a:t>
            </a:r>
            <a:r>
              <a:rPr lang="ru-RU" altLang="ru-RU" sz="2000"/>
              <a:t>в ТП</a:t>
            </a:r>
            <a:r>
              <a:rPr lang="en-US" altLang="ru-RU" sz="2000"/>
              <a:t> Assign}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ru-RU" sz="2000" i="1"/>
              <a:t>ПрограммноеИмя</a:t>
            </a:r>
            <a:r>
              <a:rPr lang="en-US" altLang="ru-RU" sz="2000" i="1"/>
              <a:t> – </a:t>
            </a:r>
            <a:r>
              <a:rPr lang="ru-RU" altLang="ru-RU" sz="2000"/>
              <a:t>переменная, описанная как файл;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ru-RU" sz="2000" i="1"/>
              <a:t>ФизическоеИмя </a:t>
            </a:r>
            <a:r>
              <a:rPr lang="en-US" altLang="ru-RU" sz="2000" i="1"/>
              <a:t>–</a:t>
            </a:r>
            <a:r>
              <a:rPr lang="ru-RU" altLang="ru-RU" sz="2000" i="1"/>
              <a:t> </a:t>
            </a:r>
            <a:r>
              <a:rPr lang="ru-RU" altLang="ru-RU" sz="2000"/>
              <a:t>имя файла на диске (полное) или имя устройства.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ru-RU" sz="2000"/>
              <a:t>После оператора </a:t>
            </a:r>
            <a:r>
              <a:rPr lang="en-US" altLang="ru-RU" sz="2000"/>
              <a:t>AssignFile</a:t>
            </a:r>
            <a:r>
              <a:rPr lang="ru-RU" altLang="ru-RU" sz="2000"/>
              <a:t> в программе используется только программное имя файла.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ru-RU" sz="2000"/>
              <a:t>Пример: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ru-RU" sz="2000"/>
              <a:t>Var f: text;</a:t>
            </a:r>
            <a:r>
              <a:rPr lang="ru-RU" altLang="ru-RU" sz="2000" i="1"/>
              <a:t> </a:t>
            </a:r>
            <a:r>
              <a:rPr lang="en-US" altLang="ru-RU" sz="2000" i="1"/>
              <a:t>…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ru-RU" sz="2000"/>
              <a:t>Begin …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ru-RU" sz="2000"/>
              <a:t>     Assign( f, </a:t>
            </a:r>
            <a:r>
              <a:rPr lang="en-US" altLang="ru-RU" sz="2000">
                <a:cs typeface="Arial" panose="020B0604020202020204" pitchFamily="34" charset="0"/>
              </a:rPr>
              <a:t>‘d:\student\a.txt‘ );</a:t>
            </a:r>
            <a:endParaRPr lang="ru-RU" altLang="ru-RU" sz="2000">
              <a:cs typeface="Arial" panose="020B0604020202020204" pitchFamily="34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ru-RU" sz="2000">
                <a:cs typeface="Arial" panose="020B0604020202020204" pitchFamily="34" charset="0"/>
              </a:rPr>
              <a:t>     </a:t>
            </a:r>
            <a:r>
              <a:rPr lang="en-US" altLang="ru-RU" sz="2000">
                <a:cs typeface="Arial" panose="020B0604020202020204" pitchFamily="34" charset="0"/>
              </a:rPr>
              <a:t>{</a:t>
            </a:r>
            <a:r>
              <a:rPr lang="ru-RU" altLang="ru-RU" sz="2000">
                <a:cs typeface="Arial" panose="020B0604020202020204" pitchFamily="34" charset="0"/>
              </a:rPr>
              <a:t>Далее используется только </a:t>
            </a:r>
            <a:r>
              <a:rPr lang="en-US" altLang="ru-RU" sz="2000">
                <a:cs typeface="Arial" panose="020B0604020202020204" pitchFamily="34" charset="0"/>
              </a:rPr>
              <a:t>f}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n-US" altLang="ru-RU" sz="2000"/>
          </a:p>
          <a:p>
            <a:pPr marL="609600" indent="-609600">
              <a:lnSpc>
                <a:spcPct val="90000"/>
              </a:lnSpc>
            </a:pPr>
            <a:endParaRPr lang="ru-RU" altLang="ru-RU" sz="2000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title"/>
          </p:nvPr>
        </p:nvSpPr>
        <p:spPr>
          <a:xfrm>
            <a:off x="476250" y="279400"/>
            <a:ext cx="8229600" cy="1143000"/>
          </a:xfrm>
          <a:noFill/>
          <a:ln/>
        </p:spPr>
        <p:txBody>
          <a:bodyPr/>
          <a:lstStyle/>
          <a:p>
            <a:r>
              <a:rPr lang="ru-RU" altLang="ru-RU" sz="3200">
                <a:solidFill>
                  <a:schemeClr val="accent2"/>
                </a:solidFill>
              </a:rPr>
              <a:t>Классический подход к работе с файлами – основные шаги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 startAt="3"/>
            </a:pPr>
            <a:r>
              <a:rPr lang="ru-RU" altLang="ru-RU" sz="2800" b="1"/>
              <a:t>Открытие файла (для чтения или для записи)</a:t>
            </a:r>
            <a:endParaRPr lang="en-US" altLang="ru-RU" sz="2800" b="1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ru-RU" sz="2800"/>
              <a:t>      Reset (</a:t>
            </a:r>
            <a:r>
              <a:rPr lang="ru-RU" altLang="ru-RU" sz="2800"/>
              <a:t>ИмяФайла</a:t>
            </a:r>
            <a:r>
              <a:rPr lang="en-US" altLang="ru-RU" sz="2800"/>
              <a:t>)</a:t>
            </a:r>
            <a:r>
              <a:rPr lang="ru-RU" altLang="ru-RU" sz="2800"/>
              <a:t>; </a:t>
            </a:r>
            <a:r>
              <a:rPr lang="en-US" altLang="ru-RU" sz="2800"/>
              <a:t>{</a:t>
            </a:r>
            <a:r>
              <a:rPr lang="ru-RU" altLang="ru-RU" sz="2800"/>
              <a:t>открытие файла для чтения</a:t>
            </a:r>
            <a:r>
              <a:rPr lang="en-US" altLang="ru-RU" sz="2800"/>
              <a:t>}</a:t>
            </a:r>
            <a:endParaRPr lang="ru-RU" altLang="ru-RU" sz="280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ru-RU" sz="2800"/>
              <a:t>     </a:t>
            </a:r>
            <a:r>
              <a:rPr lang="en-US" altLang="ru-RU" sz="2800"/>
              <a:t>Rewrite (</a:t>
            </a:r>
            <a:r>
              <a:rPr lang="ru-RU" altLang="ru-RU" sz="2800"/>
              <a:t>ИмяФайла</a:t>
            </a:r>
            <a:r>
              <a:rPr lang="en-US" altLang="ru-RU" sz="2800"/>
              <a:t>)</a:t>
            </a:r>
            <a:r>
              <a:rPr lang="ru-RU" altLang="ru-RU" sz="2800"/>
              <a:t>; </a:t>
            </a:r>
            <a:r>
              <a:rPr lang="en-US" altLang="ru-RU" sz="2800"/>
              <a:t>{</a:t>
            </a:r>
            <a:r>
              <a:rPr lang="ru-RU" altLang="ru-RU" sz="2800"/>
              <a:t>открытие файла для записи</a:t>
            </a:r>
            <a:r>
              <a:rPr lang="en-US" altLang="ru-RU" sz="2800"/>
              <a:t>}</a:t>
            </a:r>
            <a:endParaRPr lang="ru-RU" altLang="ru-RU" sz="280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ru-RU" sz="2000"/>
              <a:t>Пример: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ru-RU" sz="2000"/>
              <a:t>Var f: text;</a:t>
            </a:r>
            <a:r>
              <a:rPr lang="ru-RU" altLang="ru-RU" sz="2000" i="1"/>
              <a:t> </a:t>
            </a:r>
            <a:r>
              <a:rPr lang="en-US" altLang="ru-RU" sz="2000" i="1"/>
              <a:t>…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ru-RU" sz="2000"/>
              <a:t>Begin …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ru-RU" sz="2000"/>
              <a:t>     Assign( f, </a:t>
            </a:r>
            <a:r>
              <a:rPr lang="en-US" altLang="ru-RU" sz="2000">
                <a:cs typeface="Arial" panose="020B0604020202020204" pitchFamily="34" charset="0"/>
              </a:rPr>
              <a:t>‘d:\student\a.txt‘ );</a:t>
            </a:r>
            <a:endParaRPr lang="ru-RU" altLang="ru-RU" sz="2000">
              <a:cs typeface="Arial" panose="020B0604020202020204" pitchFamily="34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ru-RU" sz="2000">
                <a:cs typeface="Arial" panose="020B0604020202020204" pitchFamily="34" charset="0"/>
              </a:rPr>
              <a:t>     </a:t>
            </a:r>
            <a:r>
              <a:rPr lang="en-US" altLang="ru-RU" sz="2000">
                <a:cs typeface="Arial" panose="020B0604020202020204" pitchFamily="34" charset="0"/>
              </a:rPr>
              <a:t>Reset(f); {</a:t>
            </a:r>
            <a:r>
              <a:rPr lang="ru-RU" altLang="ru-RU" sz="2000">
                <a:cs typeface="Arial" panose="020B0604020202020204" pitchFamily="34" charset="0"/>
              </a:rPr>
              <a:t>или для записи </a:t>
            </a:r>
            <a:r>
              <a:rPr lang="en-US" altLang="ru-RU" sz="2000">
                <a:cs typeface="Arial" panose="020B0604020202020204" pitchFamily="34" charset="0"/>
              </a:rPr>
              <a:t>Rewrite(f)}…</a:t>
            </a:r>
            <a:endParaRPr lang="ru-RU" altLang="ru-RU" sz="2000">
              <a:cs typeface="Arial" panose="020B0604020202020204" pitchFamily="34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n-US" altLang="ru-RU" sz="2800"/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ru-RU" altLang="ru-RU" sz="2800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>
          <a:xfrm>
            <a:off x="476250" y="279400"/>
            <a:ext cx="8229600" cy="1143000"/>
          </a:xfrm>
          <a:noFill/>
          <a:ln/>
        </p:spPr>
        <p:txBody>
          <a:bodyPr/>
          <a:lstStyle/>
          <a:p>
            <a:r>
              <a:rPr lang="ru-RU" altLang="ru-RU" sz="3200">
                <a:solidFill>
                  <a:schemeClr val="accent2"/>
                </a:solidFill>
              </a:rPr>
              <a:t>Классический подход к работе с файлами – основные шаги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 startAt="4"/>
            </a:pPr>
            <a:r>
              <a:rPr lang="ru-RU" altLang="ru-RU" sz="2800" b="1"/>
              <a:t>Чтение из файла или запись в файл – различно для разных видов файлов</a:t>
            </a:r>
          </a:p>
          <a:p>
            <a:pPr marL="609600" indent="-609600">
              <a:buFontTx/>
              <a:buNone/>
            </a:pPr>
            <a:r>
              <a:rPr lang="ru-RU" altLang="ru-RU" sz="2800"/>
              <a:t>Пока для примера рассмотрим чтение/запись для текстовых файлов:</a:t>
            </a:r>
          </a:p>
          <a:p>
            <a:pPr marL="609600" indent="-609600">
              <a:buFontTx/>
              <a:buNone/>
            </a:pPr>
            <a:r>
              <a:rPr lang="en-US" altLang="ru-RU" sz="2800"/>
              <a:t>Read (</a:t>
            </a:r>
            <a:r>
              <a:rPr lang="ru-RU" altLang="ru-RU" sz="2800" i="1"/>
              <a:t>ИмяФайла</a:t>
            </a:r>
            <a:r>
              <a:rPr lang="ru-RU" altLang="ru-RU" sz="2800"/>
              <a:t>, </a:t>
            </a:r>
            <a:r>
              <a:rPr lang="ru-RU" altLang="ru-RU" sz="2800" i="1"/>
              <a:t>СписокВвода</a:t>
            </a:r>
            <a:r>
              <a:rPr lang="ru-RU" altLang="ru-RU" sz="2800"/>
              <a:t>); </a:t>
            </a:r>
          </a:p>
          <a:p>
            <a:pPr marL="609600" indent="-609600">
              <a:buFontTx/>
              <a:buNone/>
            </a:pPr>
            <a:r>
              <a:rPr lang="en-US" altLang="ru-RU" sz="2800"/>
              <a:t>Write (</a:t>
            </a:r>
            <a:r>
              <a:rPr lang="ru-RU" altLang="ru-RU" sz="2800" i="1"/>
              <a:t>ИмяФайла</a:t>
            </a:r>
            <a:r>
              <a:rPr lang="ru-RU" altLang="ru-RU" sz="2800"/>
              <a:t>, </a:t>
            </a:r>
            <a:r>
              <a:rPr lang="ru-RU" altLang="ru-RU" sz="2800" i="1"/>
              <a:t>СписокВывода</a:t>
            </a:r>
            <a:r>
              <a:rPr lang="ru-RU" altLang="ru-RU" sz="2800"/>
              <a:t>);</a:t>
            </a:r>
          </a:p>
          <a:p>
            <a:pPr marL="609600" indent="-609600">
              <a:buFontTx/>
              <a:buNone/>
            </a:pPr>
            <a:r>
              <a:rPr lang="ru-RU" altLang="ru-RU" sz="2800"/>
              <a:t>Пример: </a:t>
            </a:r>
            <a:r>
              <a:rPr lang="en-US" altLang="ru-RU" sz="2800"/>
              <a:t>Read(n,a,b); Write(‘s=‘, s);{</a:t>
            </a:r>
            <a:r>
              <a:rPr lang="ru-RU" altLang="ru-RU" sz="2800"/>
              <a:t>полная аналогия консольному вводу-выводу</a:t>
            </a:r>
            <a:r>
              <a:rPr lang="en-US" altLang="ru-RU" sz="2800"/>
              <a:t>}</a:t>
            </a:r>
          </a:p>
          <a:p>
            <a:pPr marL="609600" indent="-609600">
              <a:buFontTx/>
              <a:buNone/>
            </a:pPr>
            <a:r>
              <a:rPr lang="ru-RU" altLang="ru-RU" sz="2800"/>
              <a:t>Также можно использовать</a:t>
            </a:r>
            <a:r>
              <a:rPr lang="en-US" altLang="ru-RU" sz="2800"/>
              <a:t> Readln </a:t>
            </a:r>
            <a:r>
              <a:rPr lang="ru-RU" altLang="ru-RU" sz="2800"/>
              <a:t>и </a:t>
            </a:r>
            <a:r>
              <a:rPr lang="en-US" altLang="ru-RU" sz="2800"/>
              <a:t>Writeln</a:t>
            </a:r>
            <a:r>
              <a:rPr lang="ru-RU" altLang="ru-RU" sz="2800"/>
              <a:t>.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xfrm>
            <a:off x="476250" y="279400"/>
            <a:ext cx="8229600" cy="1143000"/>
          </a:xfrm>
          <a:noFill/>
          <a:ln/>
        </p:spPr>
        <p:txBody>
          <a:bodyPr/>
          <a:lstStyle/>
          <a:p>
            <a:r>
              <a:rPr lang="ru-RU" altLang="ru-RU" sz="3200">
                <a:solidFill>
                  <a:schemeClr val="accent2"/>
                </a:solidFill>
              </a:rPr>
              <a:t>Классический подход к работе с файлами – основные шаги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altLang="ru-RU" b="1"/>
              <a:t>Замечание</a:t>
            </a:r>
            <a:r>
              <a:rPr lang="ru-RU" altLang="ru-RU"/>
              <a:t>. При работе с файлами используется функция </a:t>
            </a:r>
            <a:r>
              <a:rPr lang="en-US" altLang="ru-RU"/>
              <a:t>EOF(</a:t>
            </a:r>
            <a:r>
              <a:rPr lang="ru-RU" altLang="ru-RU" i="1"/>
              <a:t>ИмяФайла</a:t>
            </a:r>
            <a:r>
              <a:rPr lang="ru-RU" altLang="ru-RU"/>
              <a:t>). </a:t>
            </a:r>
            <a:r>
              <a:rPr lang="en-US" altLang="ru-RU"/>
              <a:t>EOF</a:t>
            </a:r>
            <a:r>
              <a:rPr lang="ru-RU" altLang="ru-RU"/>
              <a:t> возвращает значение </a:t>
            </a:r>
            <a:r>
              <a:rPr lang="en-US" altLang="ru-RU"/>
              <a:t>True, </a:t>
            </a:r>
            <a:r>
              <a:rPr lang="ru-RU" altLang="ru-RU"/>
              <a:t>если считан признак конца файла, и значение </a:t>
            </a:r>
            <a:r>
              <a:rPr lang="en-US" altLang="ru-RU"/>
              <a:t>False </a:t>
            </a:r>
            <a:r>
              <a:rPr lang="ru-RU" altLang="ru-RU"/>
              <a:t>в противном случае.</a:t>
            </a:r>
          </a:p>
          <a:p>
            <a:pPr>
              <a:buFontTx/>
              <a:buNone/>
            </a:pPr>
            <a:r>
              <a:rPr lang="en-US" altLang="ru-RU"/>
              <a:t>EOF</a:t>
            </a:r>
            <a:r>
              <a:rPr lang="ru-RU" altLang="ru-RU"/>
              <a:t> – </a:t>
            </a:r>
            <a:r>
              <a:rPr lang="ru-RU" altLang="ru-RU" i="1"/>
              <a:t>сокр. от </a:t>
            </a:r>
            <a:r>
              <a:rPr lang="en-US" altLang="ru-RU"/>
              <a:t>End Of File</a:t>
            </a:r>
            <a:endParaRPr lang="ru-RU" altLang="ru-RU" i="1"/>
          </a:p>
          <a:p>
            <a:endParaRPr lang="ru-RU" altLang="ru-RU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xfrm>
            <a:off x="476250" y="279400"/>
            <a:ext cx="8229600" cy="1143000"/>
          </a:xfrm>
          <a:noFill/>
          <a:ln/>
        </p:spPr>
        <p:txBody>
          <a:bodyPr/>
          <a:lstStyle/>
          <a:p>
            <a:r>
              <a:rPr lang="ru-RU" altLang="ru-RU" sz="3200">
                <a:solidFill>
                  <a:schemeClr val="accent2"/>
                </a:solidFill>
              </a:rPr>
              <a:t>Классический подход к работе с файлами – основные шаги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ru-RU" altLang="ru-RU" sz="2800" b="1"/>
              <a:t>Закрытие файла</a:t>
            </a:r>
          </a:p>
          <a:p>
            <a:pPr marL="609600" indent="-609600">
              <a:buFontTx/>
              <a:buNone/>
            </a:pPr>
            <a:r>
              <a:rPr lang="en-US" altLang="ru-RU" sz="2800"/>
              <a:t>CloseFile(</a:t>
            </a:r>
            <a:r>
              <a:rPr lang="ru-RU" altLang="ru-RU" sz="2800" i="1"/>
              <a:t>ИмяФайла</a:t>
            </a:r>
            <a:r>
              <a:rPr lang="en-US" altLang="ru-RU" sz="2800"/>
              <a:t>)</a:t>
            </a:r>
            <a:r>
              <a:rPr lang="ru-RU" altLang="ru-RU" sz="2800"/>
              <a:t>; </a:t>
            </a:r>
            <a:r>
              <a:rPr lang="en-US" altLang="ru-RU" sz="2800"/>
              <a:t>{</a:t>
            </a:r>
            <a:r>
              <a:rPr lang="ru-RU" altLang="ru-RU" sz="2800"/>
              <a:t>для ТП - </a:t>
            </a:r>
            <a:r>
              <a:rPr lang="en-US" altLang="ru-RU" sz="2800"/>
              <a:t>Close</a:t>
            </a:r>
            <a:r>
              <a:rPr lang="ru-RU" altLang="ru-RU" sz="2800"/>
              <a:t> </a:t>
            </a:r>
            <a:r>
              <a:rPr lang="en-US" altLang="ru-RU" sz="2800"/>
              <a:t>}</a:t>
            </a:r>
            <a:endParaRPr lang="ru-RU" altLang="ru-RU" sz="2800"/>
          </a:p>
          <a:p>
            <a:pPr marL="609600" indent="-609600">
              <a:buFontTx/>
              <a:buNone/>
            </a:pPr>
            <a:endParaRPr lang="ru-RU" altLang="ru-RU" sz="2800"/>
          </a:p>
          <a:p>
            <a:pPr marL="609600" indent="-609600">
              <a:buFontTx/>
              <a:buNone/>
            </a:pPr>
            <a:r>
              <a:rPr lang="ru-RU" altLang="ru-RU" sz="2800"/>
              <a:t>Закрытие файла предполагает следующие действия:</a:t>
            </a:r>
          </a:p>
          <a:p>
            <a:pPr marL="609600" indent="-609600">
              <a:buFontTx/>
              <a:buAutoNum type="arabicPeriod"/>
            </a:pPr>
            <a:r>
              <a:rPr lang="ru-RU" altLang="ru-RU" sz="2800"/>
              <a:t>Сохранение изменений в файле.</a:t>
            </a:r>
          </a:p>
          <a:p>
            <a:pPr marL="609600" indent="-609600">
              <a:buFontTx/>
              <a:buAutoNum type="arabicPeriod"/>
            </a:pPr>
            <a:r>
              <a:rPr lang="ru-RU" altLang="ru-RU" sz="2800"/>
              <a:t>Перерегистрация файла в каталоге.</a:t>
            </a:r>
          </a:p>
          <a:p>
            <a:pPr marL="609600" indent="-609600">
              <a:buFontTx/>
              <a:buAutoNum type="arabicPeriod"/>
            </a:pPr>
            <a:r>
              <a:rPr lang="ru-RU" altLang="ru-RU" sz="2800"/>
              <a:t>Разрушение связи между программным и физическим именами файлов.ё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476250" y="279400"/>
            <a:ext cx="8229600" cy="1143000"/>
          </a:xfrm>
          <a:noFill/>
          <a:ln/>
        </p:spPr>
        <p:txBody>
          <a:bodyPr/>
          <a:lstStyle/>
          <a:p>
            <a:r>
              <a:rPr lang="ru-RU" altLang="ru-RU" sz="3200">
                <a:solidFill>
                  <a:schemeClr val="accent2"/>
                </a:solidFill>
              </a:rPr>
              <a:t>Классический подход к работе с файлами – основные шаги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/>
              <a:t>Открытие файла – это подготовка файла к использованию</a:t>
            </a:r>
          </a:p>
        </p:txBody>
      </p:sp>
      <p:grpSp>
        <p:nvGrpSpPr>
          <p:cNvPr id="18442" name="Group 10"/>
          <p:cNvGrpSpPr>
            <a:grpSpLocks/>
          </p:cNvGrpSpPr>
          <p:nvPr/>
        </p:nvGrpSpPr>
        <p:grpSpPr bwMode="auto">
          <a:xfrm>
            <a:off x="341313" y="1223963"/>
            <a:ext cx="8505825" cy="2914650"/>
            <a:chOff x="215" y="771"/>
            <a:chExt cx="5358" cy="1836"/>
          </a:xfrm>
        </p:grpSpPr>
        <p:sp>
          <p:nvSpPr>
            <p:cNvPr id="18436" name="Text Box 4"/>
            <p:cNvSpPr txBox="1">
              <a:spLocks noChangeArrowheads="1"/>
            </p:cNvSpPr>
            <p:nvPr/>
          </p:nvSpPr>
          <p:spPr bwMode="auto">
            <a:xfrm>
              <a:off x="215" y="1508"/>
              <a:ext cx="1502" cy="7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800"/>
                <a:t>Для чтения</a:t>
              </a:r>
            </a:p>
            <a:p>
              <a:pPr>
                <a:spcBef>
                  <a:spcPct val="50000"/>
                </a:spcBef>
              </a:pPr>
              <a:r>
                <a:rPr lang="en-US" altLang="ru-RU" sz="2800"/>
                <a:t>Reset(f)</a:t>
              </a:r>
              <a:endParaRPr lang="ru-RU" altLang="ru-RU" sz="2800"/>
            </a:p>
          </p:txBody>
        </p:sp>
        <p:sp>
          <p:nvSpPr>
            <p:cNvPr id="18437" name="Text Box 5"/>
            <p:cNvSpPr txBox="1">
              <a:spLocks noChangeArrowheads="1"/>
            </p:cNvSpPr>
            <p:nvPr/>
          </p:nvSpPr>
          <p:spPr bwMode="auto">
            <a:xfrm>
              <a:off x="1859" y="1508"/>
              <a:ext cx="1418" cy="737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800"/>
                <a:t>Для записи</a:t>
              </a:r>
              <a:endParaRPr lang="en-US" altLang="ru-RU" sz="2800"/>
            </a:p>
            <a:p>
              <a:pPr>
                <a:spcBef>
                  <a:spcPct val="50000"/>
                </a:spcBef>
              </a:pPr>
              <a:r>
                <a:rPr lang="en-US" altLang="ru-RU" sz="2800"/>
                <a:t>Rewrite(f)</a:t>
              </a:r>
              <a:endParaRPr lang="ru-RU" altLang="ru-RU" sz="2800"/>
            </a:p>
          </p:txBody>
        </p:sp>
        <p:sp>
          <p:nvSpPr>
            <p:cNvPr id="18438" name="Text Box 6"/>
            <p:cNvSpPr txBox="1">
              <a:spLocks noChangeArrowheads="1"/>
            </p:cNvSpPr>
            <p:nvPr/>
          </p:nvSpPr>
          <p:spPr bwMode="auto">
            <a:xfrm>
              <a:off x="3504" y="1508"/>
              <a:ext cx="2069" cy="1099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/>
                <a:t>Для дополнения</a:t>
              </a:r>
              <a:endParaRPr lang="en-US" altLang="ru-RU" sz="2400"/>
            </a:p>
            <a:p>
              <a:pPr>
                <a:spcBef>
                  <a:spcPct val="50000"/>
                </a:spcBef>
              </a:pPr>
              <a:r>
                <a:rPr lang="en-US" altLang="ru-RU" sz="2400"/>
                <a:t>Append(f) – </a:t>
              </a:r>
              <a:r>
                <a:rPr lang="ru-RU" altLang="ru-RU" sz="2400"/>
                <a:t>только для текстовых файлов</a:t>
              </a:r>
            </a:p>
          </p:txBody>
        </p:sp>
        <p:sp>
          <p:nvSpPr>
            <p:cNvPr id="18439" name="Line 7"/>
            <p:cNvSpPr>
              <a:spLocks noChangeShapeType="1"/>
            </p:cNvSpPr>
            <p:nvPr/>
          </p:nvSpPr>
          <p:spPr bwMode="auto">
            <a:xfrm flipH="1">
              <a:off x="1207" y="799"/>
              <a:ext cx="794" cy="6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40" name="Line 8"/>
            <p:cNvSpPr>
              <a:spLocks noChangeShapeType="1"/>
            </p:cNvSpPr>
            <p:nvPr/>
          </p:nvSpPr>
          <p:spPr bwMode="auto">
            <a:xfrm>
              <a:off x="2625" y="828"/>
              <a:ext cx="0" cy="6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41" name="Line 9"/>
            <p:cNvSpPr>
              <a:spLocks noChangeShapeType="1"/>
            </p:cNvSpPr>
            <p:nvPr/>
          </p:nvSpPr>
          <p:spPr bwMode="auto">
            <a:xfrm>
              <a:off x="3617" y="771"/>
              <a:ext cx="794" cy="7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76250" y="279400"/>
            <a:ext cx="8229600" cy="1143000"/>
          </a:xfrm>
        </p:spPr>
        <p:txBody>
          <a:bodyPr/>
          <a:lstStyle/>
          <a:p>
            <a:r>
              <a:rPr lang="ru-RU" altLang="ru-RU" sz="3200" b="1"/>
              <a:t>Открытие файла для чтения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6250" y="1584325"/>
            <a:ext cx="8229600" cy="4525963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800"/>
              <a:t>Поиск файла с заданным физическим именем; если не найден, то сообщение об ошибке.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800"/>
              <a:t>Указатель файла устанавливается на первую компоненту.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800"/>
              <a:t>Компонента, на которой стоит указатель, считывается в буфер.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800"/>
              <a:t>Если считан признак конца файла, то функция </a:t>
            </a:r>
            <a:r>
              <a:rPr lang="en-US" altLang="ru-RU" sz="2800"/>
              <a:t>EOF </a:t>
            </a:r>
            <a:r>
              <a:rPr lang="ru-RU" altLang="ru-RU" sz="2800"/>
              <a:t>устанавливается в значение </a:t>
            </a:r>
            <a:r>
              <a:rPr lang="en-US" altLang="ru-RU" sz="2800"/>
              <a:t>True, </a:t>
            </a:r>
            <a:r>
              <a:rPr lang="ru-RU" altLang="ru-RU" sz="2800"/>
              <a:t>иначе – в значение </a:t>
            </a:r>
            <a:r>
              <a:rPr lang="en-US" altLang="ru-RU" sz="2800"/>
              <a:t>False.</a:t>
            </a:r>
            <a:r>
              <a:rPr lang="ru-RU" altLang="ru-RU" sz="280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76250" y="1584325"/>
            <a:ext cx="8229600" cy="4525963"/>
          </a:xfrm>
          <a:noFill/>
          <a:ln/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/>
              <a:t>Поиск файла с заданным физическим именем; если файл не найден, то создается новый файл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/>
              <a:t>Содержимое файла очищается.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/>
              <a:t>Указатель файла устанавливается на конец файла (после последней компоненты).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/>
              <a:t>Функция </a:t>
            </a:r>
            <a:r>
              <a:rPr lang="en-US" altLang="ru-RU"/>
              <a:t>EOF </a:t>
            </a:r>
            <a:r>
              <a:rPr lang="ru-RU" altLang="ru-RU"/>
              <a:t>устанавливается в значение </a:t>
            </a:r>
            <a:r>
              <a:rPr lang="en-US" altLang="ru-RU"/>
              <a:t>True.</a:t>
            </a:r>
            <a:endParaRPr lang="ru-RU" altLang="ru-RU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title"/>
          </p:nvPr>
        </p:nvSpPr>
        <p:spPr>
          <a:xfrm>
            <a:off x="476250" y="279400"/>
            <a:ext cx="8229600" cy="1143000"/>
          </a:xfrm>
          <a:noFill/>
          <a:ln/>
        </p:spPr>
        <p:txBody>
          <a:bodyPr/>
          <a:lstStyle/>
          <a:p>
            <a:r>
              <a:rPr lang="ru-RU" altLang="ru-RU" sz="3200" b="1"/>
              <a:t>Открытие файла для записи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ru-RU" altLang="ru-RU"/>
              <a:t>Поиск файла с заданным физическим именем; если не найден, то сообщение об ошибке.</a:t>
            </a:r>
          </a:p>
          <a:p>
            <a:pPr marL="609600" indent="-609600">
              <a:buFontTx/>
              <a:buAutoNum type="arabicPeriod"/>
            </a:pPr>
            <a:r>
              <a:rPr lang="ru-RU" altLang="ru-RU"/>
              <a:t>Указатель файла устанавливается на конец файла (после последней компоненты).</a:t>
            </a:r>
          </a:p>
          <a:p>
            <a:pPr marL="609600" indent="-609600">
              <a:buFontTx/>
              <a:buAutoNum type="arabicPeriod"/>
            </a:pPr>
            <a:r>
              <a:rPr lang="ru-RU" altLang="ru-RU"/>
              <a:t>Функция </a:t>
            </a:r>
            <a:r>
              <a:rPr lang="en-US" altLang="ru-RU"/>
              <a:t>EOF </a:t>
            </a:r>
            <a:r>
              <a:rPr lang="ru-RU" altLang="ru-RU"/>
              <a:t>устанавливается в значение </a:t>
            </a:r>
            <a:r>
              <a:rPr lang="en-US" altLang="ru-RU"/>
              <a:t>True.</a:t>
            </a:r>
            <a:endParaRPr lang="ru-RU" altLang="ru-RU"/>
          </a:p>
          <a:p>
            <a:pPr marL="609600" indent="-609600"/>
            <a:endParaRPr lang="ru-RU" altLang="ru-RU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xfrm>
            <a:off x="476250" y="279400"/>
            <a:ext cx="8229600" cy="1143000"/>
          </a:xfrm>
          <a:noFill/>
          <a:ln/>
        </p:spPr>
        <p:txBody>
          <a:bodyPr/>
          <a:lstStyle/>
          <a:p>
            <a:r>
              <a:rPr lang="ru-RU" altLang="ru-RU" sz="3200" b="1"/>
              <a:t>Открытие файла для дополнения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/>
              <a:t>Понятие файла</a:t>
            </a:r>
          </a:p>
        </p:txBody>
      </p:sp>
      <p:grpSp>
        <p:nvGrpSpPr>
          <p:cNvPr id="4107" name="Group 11"/>
          <p:cNvGrpSpPr>
            <a:grpSpLocks/>
          </p:cNvGrpSpPr>
          <p:nvPr/>
        </p:nvGrpSpPr>
        <p:grpSpPr bwMode="auto">
          <a:xfrm>
            <a:off x="611188" y="1403350"/>
            <a:ext cx="7470775" cy="2649538"/>
            <a:chOff x="385" y="884"/>
            <a:chExt cx="4706" cy="1669"/>
          </a:xfrm>
        </p:grpSpPr>
        <p:sp>
          <p:nvSpPr>
            <p:cNvPr id="4100" name="Text Box 4"/>
            <p:cNvSpPr txBox="1">
              <a:spLocks noChangeArrowheads="1"/>
            </p:cNvSpPr>
            <p:nvPr/>
          </p:nvSpPr>
          <p:spPr bwMode="auto">
            <a:xfrm>
              <a:off x="2341" y="884"/>
              <a:ext cx="935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3200" b="1"/>
                <a:t>Файл</a:t>
              </a:r>
            </a:p>
          </p:txBody>
        </p:sp>
        <p:sp>
          <p:nvSpPr>
            <p:cNvPr id="4101" name="Text Box 5"/>
            <p:cNvSpPr txBox="1">
              <a:spLocks noChangeArrowheads="1"/>
            </p:cNvSpPr>
            <p:nvPr/>
          </p:nvSpPr>
          <p:spPr bwMode="auto">
            <a:xfrm>
              <a:off x="385" y="1763"/>
              <a:ext cx="2183" cy="7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/>
                <a:t>Область памяти внешнего запоминающего устройства (обычно диска), имеющая имя. </a:t>
              </a:r>
            </a:p>
          </p:txBody>
        </p:sp>
        <p:sp>
          <p:nvSpPr>
            <p:cNvPr id="4102" name="Text Box 6"/>
            <p:cNvSpPr txBox="1">
              <a:spLocks noChangeArrowheads="1"/>
            </p:cNvSpPr>
            <p:nvPr/>
          </p:nvSpPr>
          <p:spPr bwMode="auto">
            <a:xfrm>
              <a:off x="3107" y="1791"/>
              <a:ext cx="1984" cy="762"/>
            </a:xfrm>
            <a:prstGeom prst="rect">
              <a:avLst/>
            </a:prstGeom>
            <a:solidFill>
              <a:srgbClr val="FFE5FD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/>
                <a:t>Тип данных, используемый при работе с внешними запоминающими устройствами </a:t>
              </a:r>
            </a:p>
          </p:txBody>
        </p:sp>
        <p:sp>
          <p:nvSpPr>
            <p:cNvPr id="4103" name="Line 7"/>
            <p:cNvSpPr>
              <a:spLocks noChangeShapeType="1"/>
            </p:cNvSpPr>
            <p:nvPr/>
          </p:nvSpPr>
          <p:spPr bwMode="auto">
            <a:xfrm flipH="1">
              <a:off x="1973" y="1168"/>
              <a:ext cx="425" cy="5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04" name="Line 8"/>
            <p:cNvSpPr>
              <a:spLocks noChangeShapeType="1"/>
            </p:cNvSpPr>
            <p:nvPr/>
          </p:nvSpPr>
          <p:spPr bwMode="auto">
            <a:xfrm>
              <a:off x="3022" y="1196"/>
              <a:ext cx="453" cy="5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05" name="Text Box 9"/>
            <p:cNvSpPr txBox="1">
              <a:spLocks noChangeArrowheads="1"/>
            </p:cNvSpPr>
            <p:nvPr/>
          </p:nvSpPr>
          <p:spPr bwMode="auto">
            <a:xfrm>
              <a:off x="1066" y="1224"/>
              <a:ext cx="1077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600" i="1"/>
                <a:t>Операционная система</a:t>
              </a:r>
            </a:p>
          </p:txBody>
        </p:sp>
        <p:sp>
          <p:nvSpPr>
            <p:cNvPr id="4106" name="Text Box 10"/>
            <p:cNvSpPr txBox="1">
              <a:spLocks noChangeArrowheads="1"/>
            </p:cNvSpPr>
            <p:nvPr/>
          </p:nvSpPr>
          <p:spPr bwMode="auto">
            <a:xfrm>
              <a:off x="3447" y="1224"/>
              <a:ext cx="130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600" i="1"/>
                <a:t>Алгоритмический язык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/>
              <a:t>Файлы в программировании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b="1"/>
              <a:t>Файл</a:t>
            </a:r>
            <a:r>
              <a:rPr lang="ru-RU" altLang="ru-RU" sz="2400"/>
              <a:t> </a:t>
            </a:r>
            <a:r>
              <a:rPr lang="ru-RU" altLang="ru-RU" sz="2400" b="1"/>
              <a:t>- это последовательность однотипных компонент</a:t>
            </a:r>
            <a:r>
              <a:rPr lang="ru-RU" altLang="ru-RU" sz="2400"/>
              <a:t>. </a:t>
            </a:r>
            <a:r>
              <a:rPr lang="ru-RU" altLang="ru-RU" sz="2400" b="1"/>
              <a:t>Число компонент файла не ограничено</a:t>
            </a:r>
            <a:r>
              <a:rPr lang="ru-RU" altLang="ru-RU" sz="2400"/>
              <a:t>. После последней компоненты файла стоит специальный код, называемый </a:t>
            </a:r>
            <a:r>
              <a:rPr lang="ru-RU" altLang="ru-RU" sz="2400" b="1"/>
              <a:t>признаком конца файла</a:t>
            </a:r>
            <a:r>
              <a:rPr lang="ru-RU" altLang="ru-RU" sz="2400"/>
              <a:t>; этот код обычно ставится автоматически, без участия программиста.</a:t>
            </a:r>
          </a:p>
          <a:p>
            <a:pPr>
              <a:lnSpc>
                <a:spcPct val="90000"/>
              </a:lnSpc>
            </a:pPr>
            <a:r>
              <a:rPr lang="ru-RU" altLang="ru-RU" sz="2400"/>
              <a:t>В классическом понимании файл рассматривается как абстрактное обобщение данных на устройстве с последовательным доступом, типичным представителем которого является магнитная лента. В библиотеках современных языков программирования, конечно, имеются средства и для работы с файлами прямого доступа.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altLang="ru-RU" sz="3200" b="1"/>
              <a:t>Классический подход к файлам в программировании</a:t>
            </a:r>
            <a:r>
              <a:rPr lang="ru-RU" altLang="ru-RU" sz="4000"/>
              <a:t> </a:t>
            </a:r>
          </a:p>
        </p:txBody>
      </p:sp>
      <p:grpSp>
        <p:nvGrpSpPr>
          <p:cNvPr id="7189" name="Group 21"/>
          <p:cNvGrpSpPr>
            <a:grpSpLocks/>
          </p:cNvGrpSpPr>
          <p:nvPr/>
        </p:nvGrpSpPr>
        <p:grpSpPr bwMode="auto">
          <a:xfrm>
            <a:off x="206375" y="1628775"/>
            <a:ext cx="8686800" cy="4156075"/>
            <a:chOff x="130" y="1026"/>
            <a:chExt cx="5472" cy="2618"/>
          </a:xfrm>
        </p:grpSpPr>
        <p:grpSp>
          <p:nvGrpSpPr>
            <p:cNvPr id="7181" name="Group 13"/>
            <p:cNvGrpSpPr>
              <a:grpSpLocks/>
            </p:cNvGrpSpPr>
            <p:nvPr/>
          </p:nvGrpSpPr>
          <p:grpSpPr bwMode="auto">
            <a:xfrm>
              <a:off x="130" y="1054"/>
              <a:ext cx="4026" cy="687"/>
              <a:chOff x="527" y="856"/>
              <a:chExt cx="4026" cy="687"/>
            </a:xfrm>
          </p:grpSpPr>
          <p:sp>
            <p:nvSpPr>
              <p:cNvPr id="7173" name="AutoShape 5"/>
              <p:cNvSpPr>
                <a:spLocks noChangeArrowheads="1"/>
              </p:cNvSpPr>
              <p:nvPr/>
            </p:nvSpPr>
            <p:spPr bwMode="auto">
              <a:xfrm rot="-5400000">
                <a:off x="4028" y="1012"/>
                <a:ext cx="369" cy="681"/>
              </a:xfrm>
              <a:prstGeom prst="flowChartDocumen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4" name="Rectangle 6"/>
              <p:cNvSpPr>
                <a:spLocks noChangeArrowheads="1"/>
              </p:cNvSpPr>
              <p:nvPr/>
            </p:nvSpPr>
            <p:spPr bwMode="auto">
              <a:xfrm>
                <a:off x="527" y="1168"/>
                <a:ext cx="3345" cy="369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5" name="Line 7"/>
              <p:cNvSpPr>
                <a:spLocks noChangeShapeType="1"/>
              </p:cNvSpPr>
              <p:nvPr/>
            </p:nvSpPr>
            <p:spPr bwMode="auto">
              <a:xfrm>
                <a:off x="924" y="1168"/>
                <a:ext cx="0" cy="36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6" name="Line 8"/>
              <p:cNvSpPr>
                <a:spLocks noChangeShapeType="1"/>
              </p:cNvSpPr>
              <p:nvPr/>
            </p:nvSpPr>
            <p:spPr bwMode="auto">
              <a:xfrm>
                <a:off x="1292" y="1168"/>
                <a:ext cx="0" cy="36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7" name="Text Box 9"/>
              <p:cNvSpPr txBox="1">
                <a:spLocks noChangeArrowheads="1"/>
              </p:cNvSpPr>
              <p:nvPr/>
            </p:nvSpPr>
            <p:spPr bwMode="auto">
              <a:xfrm>
                <a:off x="1491" y="1139"/>
                <a:ext cx="567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altLang="ru-RU" sz="3600"/>
                  <a:t>…</a:t>
                </a:r>
              </a:p>
            </p:txBody>
          </p:sp>
          <p:sp>
            <p:nvSpPr>
              <p:cNvPr id="7178" name="Line 10"/>
              <p:cNvSpPr>
                <a:spLocks noChangeShapeType="1"/>
              </p:cNvSpPr>
              <p:nvPr/>
            </p:nvSpPr>
            <p:spPr bwMode="auto">
              <a:xfrm>
                <a:off x="3419" y="1168"/>
                <a:ext cx="0" cy="36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9" name="Line 11"/>
              <p:cNvSpPr>
                <a:spLocks noChangeShapeType="1"/>
              </p:cNvSpPr>
              <p:nvPr/>
            </p:nvSpPr>
            <p:spPr bwMode="auto">
              <a:xfrm>
                <a:off x="2993" y="1168"/>
                <a:ext cx="0" cy="36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0" name="Text Box 12"/>
              <p:cNvSpPr txBox="1">
                <a:spLocks noChangeArrowheads="1"/>
              </p:cNvSpPr>
              <p:nvPr/>
            </p:nvSpPr>
            <p:spPr bwMode="auto">
              <a:xfrm>
                <a:off x="527" y="856"/>
                <a:ext cx="3799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altLang="ru-RU"/>
                  <a:t>1	2			    </a:t>
                </a:r>
                <a:r>
                  <a:rPr lang="en-US" altLang="ru-RU"/>
                  <a:t>N-1</a:t>
                </a:r>
                <a:r>
                  <a:rPr lang="ru-RU" altLang="ru-RU"/>
                  <a:t>	</a:t>
                </a:r>
                <a:r>
                  <a:rPr lang="en-US" altLang="ru-RU"/>
                  <a:t>  N</a:t>
                </a:r>
                <a:endParaRPr lang="ru-RU" altLang="ru-RU"/>
              </a:p>
            </p:txBody>
          </p:sp>
        </p:grpSp>
        <p:sp>
          <p:nvSpPr>
            <p:cNvPr id="7183" name="Text Box 15"/>
            <p:cNvSpPr txBox="1">
              <a:spLocks noChangeArrowheads="1"/>
            </p:cNvSpPr>
            <p:nvPr/>
          </p:nvSpPr>
          <p:spPr bwMode="auto">
            <a:xfrm>
              <a:off x="4269" y="1026"/>
              <a:ext cx="1333" cy="26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600" i="1"/>
                <a:t>Внешнее запоминающее устройство </a:t>
              </a:r>
              <a:r>
                <a:rPr lang="ru-RU" altLang="ru-RU" sz="1600" b="1" i="1"/>
                <a:t>с последовательным</a:t>
              </a:r>
              <a:r>
                <a:rPr lang="ru-RU" altLang="ru-RU" sz="1600" b="1"/>
                <a:t> </a:t>
              </a:r>
              <a:r>
                <a:rPr lang="ru-RU" altLang="ru-RU" sz="1600" b="1" i="1"/>
                <a:t>доступом</a:t>
              </a:r>
              <a:r>
                <a:rPr lang="ru-RU" altLang="ru-RU" sz="1600" i="1"/>
                <a:t>.</a:t>
              </a:r>
            </a:p>
            <a:p>
              <a:pPr>
                <a:spcBef>
                  <a:spcPct val="50000"/>
                </a:spcBef>
              </a:pPr>
              <a:r>
                <a:rPr lang="ru-RU" altLang="ru-RU" sz="1600" i="1"/>
                <a:t>Движение  возможно только от начала, последовательно от компоненты к компоненте. Для достижения </a:t>
              </a:r>
              <a:r>
                <a:rPr lang="ru-RU" altLang="ru-RU" sz="1600" b="1" i="1"/>
                <a:t>N</a:t>
              </a:r>
              <a:r>
                <a:rPr lang="ru-RU" altLang="ru-RU" sz="1600" i="1"/>
                <a:t>-й компоненты необходимо пройти (</a:t>
              </a:r>
              <a:r>
                <a:rPr lang="ru-RU" altLang="ru-RU" sz="1600" b="1" i="1"/>
                <a:t>N-1</a:t>
              </a:r>
              <a:r>
                <a:rPr lang="ru-RU" altLang="ru-RU" sz="1600" i="1"/>
                <a:t>) предыдущих компонент.</a:t>
              </a:r>
              <a:r>
                <a:rPr lang="ru-RU" altLang="ru-RU"/>
                <a:t> </a:t>
              </a:r>
            </a:p>
          </p:txBody>
        </p:sp>
        <p:sp>
          <p:nvSpPr>
            <p:cNvPr id="7184" name="Line 16"/>
            <p:cNvSpPr>
              <a:spLocks noChangeShapeType="1"/>
            </p:cNvSpPr>
            <p:nvPr/>
          </p:nvSpPr>
          <p:spPr bwMode="auto">
            <a:xfrm flipH="1">
              <a:off x="4042" y="1139"/>
              <a:ext cx="255" cy="1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5" name="Rectangle 17"/>
            <p:cNvSpPr>
              <a:spLocks noChangeArrowheads="1"/>
            </p:cNvSpPr>
            <p:nvPr/>
          </p:nvSpPr>
          <p:spPr bwMode="auto">
            <a:xfrm>
              <a:off x="158" y="2358"/>
              <a:ext cx="397" cy="369"/>
            </a:xfrm>
            <a:prstGeom prst="rect">
              <a:avLst/>
            </a:prstGeom>
            <a:solidFill>
              <a:srgbClr val="E1F2F3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6" name="Text Box 18"/>
            <p:cNvSpPr txBox="1">
              <a:spLocks noChangeArrowheads="1"/>
            </p:cNvSpPr>
            <p:nvPr/>
          </p:nvSpPr>
          <p:spPr bwMode="auto">
            <a:xfrm>
              <a:off x="130" y="2840"/>
              <a:ext cx="908" cy="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i="1"/>
                <a:t>Буфер (карман) – память в ОЗУ</a:t>
              </a:r>
            </a:p>
          </p:txBody>
        </p:sp>
        <p:sp>
          <p:nvSpPr>
            <p:cNvPr id="7187" name="Line 19"/>
            <p:cNvSpPr>
              <a:spLocks noChangeShapeType="1"/>
            </p:cNvSpPr>
            <p:nvPr/>
          </p:nvSpPr>
          <p:spPr bwMode="auto">
            <a:xfrm flipV="1">
              <a:off x="329" y="1735"/>
              <a:ext cx="0" cy="623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8" name="Text Box 20"/>
            <p:cNvSpPr txBox="1">
              <a:spLocks noChangeArrowheads="1"/>
            </p:cNvSpPr>
            <p:nvPr/>
          </p:nvSpPr>
          <p:spPr bwMode="auto">
            <a:xfrm>
              <a:off x="470" y="1877"/>
              <a:ext cx="1503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600" i="1"/>
                <a:t>головка считывания</a:t>
              </a:r>
              <a:r>
                <a:rPr lang="en-US" altLang="ru-RU" sz="1600" i="1"/>
                <a:t>/</a:t>
              </a:r>
              <a:r>
                <a:rPr lang="ru-RU" altLang="ru-RU" sz="1600" i="1"/>
                <a:t>записи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/>
              <a:t>Программное  и физическое</a:t>
            </a:r>
            <a:r>
              <a:rPr lang="ru-RU" altLang="ru-RU" sz="3200"/>
              <a:t> </a:t>
            </a:r>
            <a:r>
              <a:rPr lang="ru-RU" altLang="ru-RU" sz="3200" b="1"/>
              <a:t>имена файлов</a:t>
            </a:r>
            <a:r>
              <a:rPr lang="ru-RU" altLang="ru-RU" sz="4000"/>
              <a:t>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800"/>
              <a:t>Программное имя  - это имя переменной файлового типа.</a:t>
            </a:r>
          </a:p>
          <a:p>
            <a:r>
              <a:rPr lang="ru-RU" altLang="ru-RU" sz="2800"/>
              <a:t>Физическое имя  - это имя устройства или файла на диске. </a:t>
            </a:r>
          </a:p>
          <a:p>
            <a:r>
              <a:rPr lang="ru-RU" altLang="ru-RU" sz="2800"/>
              <a:t>Существуют специальные операторы, устанавливающие соответствие (связывающие) программное и физическое имена файла.</a:t>
            </a:r>
            <a:r>
              <a:rPr lang="ru-RU" altLang="ru-RU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76250" y="279400"/>
            <a:ext cx="8229600" cy="1143000"/>
          </a:xfrm>
        </p:spPr>
        <p:txBody>
          <a:bodyPr/>
          <a:lstStyle/>
          <a:p>
            <a:r>
              <a:rPr lang="ru-RU" altLang="ru-RU" sz="3600" b="1"/>
              <a:t>Текстовые и двоичные файлы</a:t>
            </a:r>
            <a:r>
              <a:rPr lang="ru-RU" altLang="ru-RU"/>
              <a:t>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b="1"/>
              <a:t>Текстовые файлы </a:t>
            </a:r>
            <a:r>
              <a:rPr lang="ru-RU" altLang="ru-RU" sz="2400"/>
              <a:t>хранят информацию </a:t>
            </a:r>
            <a:r>
              <a:rPr lang="ru-RU" altLang="ru-RU" sz="2400" b="1"/>
              <a:t>во внешнем представлении</a:t>
            </a:r>
            <a:r>
              <a:rPr lang="ru-RU" altLang="ru-RU" sz="2400"/>
              <a:t>.  Они имеют два основных признака: во-первых, их компонентами являются строки символов; во-вторых, эта символьная информация интерпретируется в соответствии с типом вводимых или выводимых переменных. Эти файлы являются обобщением  данных на устройстве CON (т.е. вводимых  с клавиатуры или выводимых на экран компьютера). Умение работать с текстовыми файлами необходимо даже  начинающим  программистам, так как на устройстве CON данные существуют малый промежуток времени, а обычно имеется потребность в их длительном хранении.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/>
              <a:t>Текстовые и двоичные файлы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400" b="1"/>
              <a:t>Двоичный файл</a:t>
            </a:r>
            <a:r>
              <a:rPr lang="ru-RU" altLang="ru-RU" sz="2400"/>
              <a:t> - это последовательность байтов; обмен информации между двоичным файлом и переменными программы происходит без преобразования. </a:t>
            </a:r>
            <a:r>
              <a:rPr lang="ru-RU" altLang="ru-RU" sz="2400" b="1"/>
              <a:t>В Турбо Паскале рассматривается два</a:t>
            </a:r>
            <a:r>
              <a:rPr lang="ru-RU" altLang="ru-RU" sz="2400"/>
              <a:t> </a:t>
            </a:r>
            <a:r>
              <a:rPr lang="ru-RU" altLang="ru-RU" sz="2400" b="1"/>
              <a:t>вида двоичных файлов: типизированные и нетипизированные</a:t>
            </a:r>
            <a:r>
              <a:rPr lang="ru-RU" altLang="ru-RU" sz="2400"/>
              <a:t>. В случае типизированных файлов байты файла разбиваются на ячейки в соответствии  с типом компонент файла; например, для файла с базовым типом </a:t>
            </a:r>
            <a:r>
              <a:rPr lang="ru-RU" altLang="ru-RU" sz="2400" b="1"/>
              <a:t>intege</a:t>
            </a:r>
            <a:r>
              <a:rPr lang="en-US" altLang="ru-RU" sz="2400" b="1"/>
              <a:t>r</a:t>
            </a:r>
            <a:r>
              <a:rPr lang="ru-RU" altLang="ru-RU" sz="2400"/>
              <a:t> каждая пара байтов (для 32-разрядных компьютеров – четверка) рассматривается как целое значение; </a:t>
            </a:r>
            <a:r>
              <a:rPr lang="ru-RU" altLang="ru-RU" sz="2400" i="1"/>
              <a:t>типизированные</a:t>
            </a:r>
            <a:r>
              <a:rPr lang="ru-RU" altLang="ru-RU" sz="2400"/>
              <a:t> файлы хранят данные </a:t>
            </a:r>
            <a:r>
              <a:rPr lang="ru-RU" altLang="ru-RU" sz="2400" i="1"/>
              <a:t>во </a:t>
            </a:r>
            <a:r>
              <a:rPr lang="ru-RU" altLang="ru-RU" sz="2400" b="1" i="1"/>
              <a:t>внутреннем представлении</a:t>
            </a:r>
            <a:r>
              <a:rPr lang="ru-RU" altLang="ru-RU" sz="2400" b="1"/>
              <a:t>. </a:t>
            </a:r>
            <a:r>
              <a:rPr lang="ru-RU" altLang="ru-RU" sz="2400"/>
              <a:t>Для нетипизированных файлов представление информации безразлично, файл рассматривается как  последовательность нулей и единиц.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/>
              <a:t>Файлы в Объектном Паскале</a:t>
            </a:r>
          </a:p>
        </p:txBody>
      </p: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611188" y="5499100"/>
            <a:ext cx="81454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/>
              <a:t>Handle</a:t>
            </a:r>
            <a:r>
              <a:rPr lang="ru-RU" altLang="ru-RU"/>
              <a:t> допускает работу только с двоичными файлами!</a:t>
            </a:r>
          </a:p>
        </p:txBody>
      </p:sp>
      <p:grpSp>
        <p:nvGrpSpPr>
          <p:cNvPr id="2068" name="Group 20"/>
          <p:cNvGrpSpPr>
            <a:grpSpLocks/>
          </p:cNvGrpSpPr>
          <p:nvPr/>
        </p:nvGrpSpPr>
        <p:grpSpPr bwMode="auto">
          <a:xfrm>
            <a:off x="250825" y="1042988"/>
            <a:ext cx="8505825" cy="3586162"/>
            <a:chOff x="158" y="657"/>
            <a:chExt cx="5358" cy="2259"/>
          </a:xfrm>
        </p:grpSpPr>
        <p:sp>
          <p:nvSpPr>
            <p:cNvPr id="2053" name="Text Box 5"/>
            <p:cNvSpPr txBox="1">
              <a:spLocks noChangeArrowheads="1"/>
            </p:cNvSpPr>
            <p:nvPr/>
          </p:nvSpPr>
          <p:spPr bwMode="auto">
            <a:xfrm>
              <a:off x="329" y="1054"/>
              <a:ext cx="2409" cy="7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/>
                <a:t>Файлы в классическом подходе Турбо Паскаля, когда используется переменная типа файл</a:t>
              </a:r>
            </a:p>
          </p:txBody>
        </p:sp>
        <p:sp>
          <p:nvSpPr>
            <p:cNvPr id="2054" name="Text Box 6"/>
            <p:cNvSpPr txBox="1">
              <a:spLocks noChangeArrowheads="1"/>
            </p:cNvSpPr>
            <p:nvPr/>
          </p:nvSpPr>
          <p:spPr bwMode="auto">
            <a:xfrm>
              <a:off x="158" y="2075"/>
              <a:ext cx="908" cy="243"/>
            </a:xfrm>
            <a:prstGeom prst="rect">
              <a:avLst/>
            </a:prstGeom>
            <a:solidFill>
              <a:srgbClr val="FFE5FD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/>
                <a:t>Текстовые </a:t>
              </a:r>
            </a:p>
          </p:txBody>
        </p:sp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1576" y="2075"/>
              <a:ext cx="1304" cy="243"/>
            </a:xfrm>
            <a:prstGeom prst="rect">
              <a:avLst/>
            </a:prstGeom>
            <a:solidFill>
              <a:srgbClr val="FFE5FD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/>
                <a:t>Типизированные</a:t>
              </a:r>
            </a:p>
          </p:txBody>
        </p:sp>
        <p:sp>
          <p:nvSpPr>
            <p:cNvPr id="2056" name="Text Box 8"/>
            <p:cNvSpPr txBox="1">
              <a:spLocks noChangeArrowheads="1"/>
            </p:cNvSpPr>
            <p:nvPr/>
          </p:nvSpPr>
          <p:spPr bwMode="auto">
            <a:xfrm>
              <a:off x="527" y="2500"/>
              <a:ext cx="1531" cy="416"/>
            </a:xfrm>
            <a:prstGeom prst="rect">
              <a:avLst/>
            </a:prstGeom>
            <a:solidFill>
              <a:srgbClr val="FFE5FD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/>
                <a:t>Нетипизированные</a:t>
              </a:r>
              <a:r>
                <a:rPr lang="ru-RU" altLang="ru-RU">
                  <a:sym typeface="Symbol" panose="05050102010706020507" pitchFamily="18" charset="2"/>
                </a:rPr>
                <a:t>двоичные </a:t>
              </a:r>
              <a:r>
                <a:rPr lang="ru-RU" altLang="ru-RU"/>
                <a:t> </a:t>
              </a:r>
            </a:p>
          </p:txBody>
        </p:sp>
        <p:sp>
          <p:nvSpPr>
            <p:cNvPr id="2057" name="Line 9"/>
            <p:cNvSpPr>
              <a:spLocks noChangeShapeType="1"/>
            </p:cNvSpPr>
            <p:nvPr/>
          </p:nvSpPr>
          <p:spPr bwMode="auto">
            <a:xfrm>
              <a:off x="952" y="1820"/>
              <a:ext cx="0" cy="25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8" name="Line 10"/>
            <p:cNvSpPr>
              <a:spLocks noChangeShapeType="1"/>
            </p:cNvSpPr>
            <p:nvPr/>
          </p:nvSpPr>
          <p:spPr bwMode="auto">
            <a:xfrm>
              <a:off x="2200" y="1820"/>
              <a:ext cx="0" cy="25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9" name="Line 11"/>
            <p:cNvSpPr>
              <a:spLocks noChangeShapeType="1"/>
            </p:cNvSpPr>
            <p:nvPr/>
          </p:nvSpPr>
          <p:spPr bwMode="auto">
            <a:xfrm>
              <a:off x="1491" y="1820"/>
              <a:ext cx="0" cy="6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0" name="Text Box 12"/>
            <p:cNvSpPr txBox="1">
              <a:spLocks noChangeArrowheads="1"/>
            </p:cNvSpPr>
            <p:nvPr/>
          </p:nvSpPr>
          <p:spPr bwMode="auto">
            <a:xfrm>
              <a:off x="3078" y="1054"/>
              <a:ext cx="2353" cy="589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/>
                <a:t>Использование цифрового идентификатора (</a:t>
              </a:r>
              <a:r>
                <a:rPr lang="en-US" altLang="ru-RU"/>
                <a:t>Handle</a:t>
              </a:r>
              <a:r>
                <a:rPr lang="ru-RU" altLang="ru-RU"/>
                <a:t>)файла </a:t>
              </a:r>
              <a:r>
                <a:rPr lang="en-US" altLang="ru-RU"/>
                <a:t>Windows</a:t>
              </a:r>
              <a:endParaRPr lang="ru-RU" altLang="ru-RU"/>
            </a:p>
          </p:txBody>
        </p:sp>
        <p:sp>
          <p:nvSpPr>
            <p:cNvPr id="2061" name="Line 13"/>
            <p:cNvSpPr>
              <a:spLocks noChangeShapeType="1"/>
            </p:cNvSpPr>
            <p:nvPr/>
          </p:nvSpPr>
          <p:spPr bwMode="auto">
            <a:xfrm>
              <a:off x="3674" y="1621"/>
              <a:ext cx="0" cy="34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2" name="Text Box 14"/>
            <p:cNvSpPr txBox="1">
              <a:spLocks noChangeArrowheads="1"/>
            </p:cNvSpPr>
            <p:nvPr/>
          </p:nvSpPr>
          <p:spPr bwMode="auto">
            <a:xfrm>
              <a:off x="3022" y="1962"/>
              <a:ext cx="1134" cy="41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/>
                <a:t>Процедурный подход</a:t>
              </a:r>
            </a:p>
          </p:txBody>
        </p:sp>
        <p:sp>
          <p:nvSpPr>
            <p:cNvPr id="2063" name="Text Box 15"/>
            <p:cNvSpPr txBox="1">
              <a:spLocks noChangeArrowheads="1"/>
            </p:cNvSpPr>
            <p:nvPr/>
          </p:nvSpPr>
          <p:spPr bwMode="auto">
            <a:xfrm>
              <a:off x="4354" y="1962"/>
              <a:ext cx="1162" cy="589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/>
                <a:t>Объектно-ориентированный подход</a:t>
              </a:r>
            </a:p>
          </p:txBody>
        </p:sp>
        <p:sp>
          <p:nvSpPr>
            <p:cNvPr id="2064" name="Line 16"/>
            <p:cNvSpPr>
              <a:spLocks noChangeShapeType="1"/>
            </p:cNvSpPr>
            <p:nvPr/>
          </p:nvSpPr>
          <p:spPr bwMode="auto">
            <a:xfrm>
              <a:off x="4864" y="1621"/>
              <a:ext cx="0" cy="34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6" name="Line 18"/>
            <p:cNvSpPr>
              <a:spLocks noChangeShapeType="1"/>
            </p:cNvSpPr>
            <p:nvPr/>
          </p:nvSpPr>
          <p:spPr bwMode="auto">
            <a:xfrm>
              <a:off x="1860" y="686"/>
              <a:ext cx="0" cy="3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7" name="Line 19"/>
            <p:cNvSpPr>
              <a:spLocks noChangeShapeType="1"/>
            </p:cNvSpPr>
            <p:nvPr/>
          </p:nvSpPr>
          <p:spPr bwMode="auto">
            <a:xfrm>
              <a:off x="3986" y="657"/>
              <a:ext cx="0" cy="39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76250" y="279400"/>
            <a:ext cx="8229600" cy="1143000"/>
          </a:xfrm>
        </p:spPr>
        <p:txBody>
          <a:bodyPr/>
          <a:lstStyle/>
          <a:p>
            <a:r>
              <a:rPr lang="ru-RU" altLang="ru-RU" sz="3200">
                <a:solidFill>
                  <a:schemeClr val="accent2"/>
                </a:solidFill>
              </a:rPr>
              <a:t>Классический подход к работе с файлами – основные шаги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ru-RU" altLang="ru-RU" sz="2800" b="1"/>
              <a:t>Объявление файловой переменной – программного имени файла</a:t>
            </a:r>
            <a:r>
              <a:rPr lang="en-US" altLang="ru-RU" sz="2800" b="1"/>
              <a:t> – </a:t>
            </a:r>
            <a:r>
              <a:rPr lang="ru-RU" altLang="ru-RU" sz="2800" b="1"/>
              <a:t>различно для разных видов файлов</a:t>
            </a:r>
          </a:p>
          <a:p>
            <a:pPr marL="990600" lvl="1" indent="-533400">
              <a:buFontTx/>
              <a:buChar char="•"/>
            </a:pPr>
            <a:r>
              <a:rPr lang="ru-RU" altLang="ru-RU" sz="2400"/>
              <a:t>Текстовый файл: </a:t>
            </a:r>
          </a:p>
          <a:p>
            <a:pPr marL="990600" lvl="1" indent="-533400">
              <a:buFontTx/>
              <a:buNone/>
            </a:pPr>
            <a:r>
              <a:rPr lang="en-US" altLang="ru-RU" sz="2400"/>
              <a:t>Var </a:t>
            </a:r>
            <a:r>
              <a:rPr lang="ru-RU" altLang="ru-RU" sz="2400" i="1"/>
              <a:t>ИмяФайла</a:t>
            </a:r>
            <a:r>
              <a:rPr lang="ru-RU" altLang="ru-RU" sz="2400"/>
              <a:t>: </a:t>
            </a:r>
            <a:r>
              <a:rPr lang="en-US" altLang="ru-RU" sz="2400"/>
              <a:t>textfile</a:t>
            </a:r>
            <a:r>
              <a:rPr lang="ru-RU" altLang="ru-RU" sz="2400"/>
              <a:t>;</a:t>
            </a:r>
            <a:r>
              <a:rPr lang="en-US" altLang="ru-RU" sz="2400"/>
              <a:t> {</a:t>
            </a:r>
            <a:r>
              <a:rPr lang="ru-RU" altLang="ru-RU" sz="2400"/>
              <a:t>ТП:</a:t>
            </a:r>
            <a:r>
              <a:rPr lang="en-US" altLang="ru-RU" sz="2400"/>
              <a:t>text</a:t>
            </a:r>
            <a:r>
              <a:rPr lang="ru-RU" altLang="ru-RU" sz="2400"/>
              <a:t> </a:t>
            </a:r>
            <a:r>
              <a:rPr lang="en-US" altLang="ru-RU" sz="2400"/>
              <a:t>}</a:t>
            </a:r>
            <a:endParaRPr lang="ru-RU" altLang="ru-RU" sz="2400"/>
          </a:p>
          <a:p>
            <a:pPr marL="990600" lvl="1" indent="-533400">
              <a:buFontTx/>
              <a:buChar char="•"/>
            </a:pPr>
            <a:r>
              <a:rPr lang="ru-RU" altLang="ru-RU" sz="2400"/>
              <a:t>Типизированный файл:</a:t>
            </a:r>
          </a:p>
          <a:p>
            <a:pPr marL="990600" lvl="1" indent="-533400">
              <a:buFontTx/>
              <a:buNone/>
            </a:pPr>
            <a:r>
              <a:rPr lang="en-US" altLang="ru-RU" sz="2400"/>
              <a:t>Var </a:t>
            </a:r>
            <a:r>
              <a:rPr lang="ru-RU" altLang="ru-RU" sz="2400" i="1"/>
              <a:t>ИмяФайла</a:t>
            </a:r>
            <a:r>
              <a:rPr lang="ru-RU" altLang="ru-RU" sz="2400"/>
              <a:t>: </a:t>
            </a:r>
            <a:r>
              <a:rPr lang="en-US" altLang="ru-RU" sz="2400"/>
              <a:t>file</a:t>
            </a:r>
            <a:r>
              <a:rPr lang="ru-RU" altLang="ru-RU" sz="2400"/>
              <a:t> </a:t>
            </a:r>
            <a:r>
              <a:rPr lang="en-US" altLang="ru-RU" sz="2400"/>
              <a:t>of </a:t>
            </a:r>
            <a:r>
              <a:rPr lang="ru-RU" altLang="ru-RU" sz="2400" i="1"/>
              <a:t>БазовыйТип</a:t>
            </a:r>
            <a:r>
              <a:rPr lang="ru-RU" altLang="ru-RU" sz="2400"/>
              <a:t>;</a:t>
            </a:r>
          </a:p>
          <a:p>
            <a:pPr marL="990600" lvl="1" indent="-533400">
              <a:buFontTx/>
              <a:buChar char="•"/>
            </a:pPr>
            <a:r>
              <a:rPr lang="ru-RU" altLang="ru-RU" sz="2400"/>
              <a:t>Нетипизированный файл:</a:t>
            </a:r>
          </a:p>
          <a:p>
            <a:pPr marL="990600" lvl="1" indent="-533400">
              <a:buFontTx/>
              <a:buNone/>
            </a:pPr>
            <a:r>
              <a:rPr lang="en-US" altLang="ru-RU" sz="2400"/>
              <a:t>Var </a:t>
            </a:r>
            <a:r>
              <a:rPr lang="ru-RU" altLang="ru-RU" sz="2400" i="1"/>
              <a:t>ИмяФайла</a:t>
            </a:r>
            <a:r>
              <a:rPr lang="ru-RU" altLang="ru-RU" sz="2400"/>
              <a:t>: </a:t>
            </a:r>
            <a:r>
              <a:rPr lang="en-US" altLang="ru-RU" sz="2400"/>
              <a:t>file</a:t>
            </a:r>
            <a:r>
              <a:rPr lang="ru-RU" altLang="ru-RU" sz="2400"/>
              <a:t>;</a:t>
            </a:r>
          </a:p>
          <a:p>
            <a:pPr marL="990600" lvl="1" indent="-533400">
              <a:buFontTx/>
              <a:buChar char="•"/>
            </a:pPr>
            <a:endParaRPr lang="ru-RU" alt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964</Words>
  <Application>Microsoft Office PowerPoint</Application>
  <PresentationFormat>Экран (4:3)</PresentationFormat>
  <Paragraphs>101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Оформление по умолчанию</vt:lpstr>
      <vt:lpstr>Текстовые и двоичные файлы в Паскале</vt:lpstr>
      <vt:lpstr>Понятие файла</vt:lpstr>
      <vt:lpstr>Файлы в программировании</vt:lpstr>
      <vt:lpstr>Классический подход к файлам в программировании </vt:lpstr>
      <vt:lpstr>Программное  и физическое имена файлов </vt:lpstr>
      <vt:lpstr>Текстовые и двоичные файлы </vt:lpstr>
      <vt:lpstr>Текстовые и двоичные файлы</vt:lpstr>
      <vt:lpstr>Файлы в Объектном Паскале</vt:lpstr>
      <vt:lpstr>Классический подход к работе с файлами – основные шаги</vt:lpstr>
      <vt:lpstr>Классический подход к работе с файлами – основные шаги</vt:lpstr>
      <vt:lpstr>Классический подход к работе с файлами – основные шаги</vt:lpstr>
      <vt:lpstr>Классический подход к работе с файлами – основные шаги</vt:lpstr>
      <vt:lpstr>Классический подход к работе с файлами – основные шаги</vt:lpstr>
      <vt:lpstr>Классический подход к работе с файлами – основные шаги</vt:lpstr>
      <vt:lpstr>Открытие файла – это подготовка файла к использованию</vt:lpstr>
      <vt:lpstr>Открытие файла для чтения</vt:lpstr>
      <vt:lpstr>Открытие файла для записи</vt:lpstr>
      <vt:lpstr>Открытие файла для дополнения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Файлы в Паскале</dc:title>
  <dc:creator>Valentina</dc:creator>
  <cp:lastModifiedBy>kate</cp:lastModifiedBy>
  <cp:revision>12</cp:revision>
  <dcterms:created xsi:type="dcterms:W3CDTF">2007-10-03T17:39:33Z</dcterms:created>
  <dcterms:modified xsi:type="dcterms:W3CDTF">2023-01-23T18:58:11Z</dcterms:modified>
</cp:coreProperties>
</file>