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1" r:id="rId2"/>
    <p:sldId id="260" r:id="rId3"/>
    <p:sldId id="279" r:id="rId4"/>
    <p:sldId id="278" r:id="rId5"/>
    <p:sldId id="273" r:id="rId6"/>
    <p:sldId id="277" r:id="rId7"/>
    <p:sldId id="295" r:id="rId8"/>
    <p:sldId id="296" r:id="rId9"/>
    <p:sldId id="307" r:id="rId10"/>
    <p:sldId id="291" r:id="rId11"/>
    <p:sldId id="329" r:id="rId12"/>
    <p:sldId id="343" r:id="rId13"/>
    <p:sldId id="289" r:id="rId14"/>
    <p:sldId id="309" r:id="rId15"/>
    <p:sldId id="308" r:id="rId16"/>
    <p:sldId id="315" r:id="rId17"/>
    <p:sldId id="339" r:id="rId18"/>
    <p:sldId id="316" r:id="rId19"/>
    <p:sldId id="310" r:id="rId20"/>
    <p:sldId id="318" r:id="rId21"/>
    <p:sldId id="292" r:id="rId22"/>
    <p:sldId id="334" r:id="rId23"/>
    <p:sldId id="335" r:id="rId24"/>
    <p:sldId id="336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099" autoAdjust="0"/>
    <p:restoredTop sz="94660"/>
  </p:normalViewPr>
  <p:slideViewPr>
    <p:cSldViewPr>
      <p:cViewPr varScale="1">
        <p:scale>
          <a:sx n="68" d="100"/>
          <a:sy n="68" d="100"/>
        </p:scale>
        <p:origin x="-12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Социальные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роли человека в семье и трудовом коллективе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разное\шаблон\Фон для презентации. 100 штук\My_new_fons_next 100\27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838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857356" y="714356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428604"/>
            <a:ext cx="778674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Если положение занимаемое человеком обладает одновременно свойствами приписываемого и достигаемого статуса, то говорят </a:t>
            </a: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 смешанном статусе.</a:t>
            </a:r>
          </a:p>
          <a:p>
            <a:pPr fontAlgn="base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Каждый человек, как правило, обладает не одним, а несколькими статусами. Совокупность социальных статусов называется </a:t>
            </a: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статусным набором</a:t>
            </a:r>
            <a:r>
              <a:rPr lang="ru-RU" sz="2800" dirty="0" smtClean="0">
                <a:solidFill>
                  <a:srgbClr val="C00000"/>
                </a:solidFill>
              </a:rPr>
              <a:t>.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Задание №1</a:t>
            </a:r>
            <a:b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«Определить свой статусный набор, поделив статусы на предписанные и достигаемые»</a:t>
            </a:r>
          </a:p>
          <a:p>
            <a:pPr algn="ctr">
              <a:buNone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</a:t>
            </a:r>
            <a:endParaRPr lang="ru-RU" sz="28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разное\шаблон\Фон для презентации. 100 штук\My_new_fons_next 100\27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838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00034" y="285728"/>
            <a:ext cx="8286808" cy="2012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endParaRPr lang="ru-RU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80000"/>
              </a:lnSpc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Статусная символика</a:t>
            </a:r>
          </a:p>
          <a:p>
            <a:pPr algn="ctr">
              <a:lnSpc>
                <a:spcPct val="80000"/>
              </a:lnSpc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Задание №2 </a:t>
            </a:r>
          </a:p>
          <a:p>
            <a:pPr algn="ctr">
              <a:lnSpc>
                <a:spcPct val="80000"/>
              </a:lnSpc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Прочтите отрывок из учебного пособия Кравченко А.А.  « Ведение в социологию» М., 1995 г. и охарактеризуйте статусную символику молодежи 20 и 21 века.</a:t>
            </a:r>
          </a:p>
        </p:txBody>
      </p:sp>
      <p:pic>
        <p:nvPicPr>
          <p:cNvPr id="20482" name="Picture 2" descr="http://toemigrate.com/uploads/images/00/00/22/2011/03/01/950fa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4500570"/>
            <a:ext cx="3143272" cy="20192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484" name="Picture 4" descr="http://nahnews.org/wp-content/uploads/2014/11/main10680464_0b1905cea2d11555cc2e87355d18f56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2285992"/>
            <a:ext cx="3143272" cy="21431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486" name="Picture 6" descr="http://sdelanounas.ru/i/c/2/c2RlbGFub3VuYXMucnUvdXBsb2Fkcy80LzIvNDI2MTM0OTI2NDYxNy5qcGVnP19faWQ9MjMwMzY=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2285992"/>
            <a:ext cx="3286148" cy="20717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488" name="Picture 8" descr="https://encrypted-tbn1.gstatic.com/images?q=tbn:ANd9GcS5fqOXhq4n6w-WNMnom8yZDHHeX8gfeakBXC-eIJb9XMFBFN4atQ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6314" y="4429132"/>
            <a:ext cx="3286148" cy="21002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разное\шаблон\Фон для презентации. 100 штук\My_new_fons_next 100\27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838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857356" y="714356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357158" y="571480"/>
            <a:ext cx="8215370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Общество придумало внешние знаки отличия, позволяющие разграничивать обладателей различных статусов. Военные носят специальную униформу, которая выделяет их из массы гражданского населения. Но и среди воинского контингента существуют знаки отличия, которые определяются иерархией воинских званий. Рядовой, майор, генерал различаются нагрудными знаками, погонами, головным убором, цветом и формой одежды.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Статусные символы гражданского населения не так определенны, как военного. Тем не менее интуитивно мы различаем людей. Мы знаем по опыту, как одевается женщина из высшего света и как одевается чернорабочий. У каждого сословия и класса свой стиль одежды и своя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атрибутика. Цилиндр ассоциируется у нас с английским лордом, фуфайка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Times New Roman" pitchFamily="18" charset="0"/>
                <a:cs typeface="Arial" pitchFamily="34" charset="0"/>
              </a:rPr>
              <a:t>—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с русским крестьянином, трусы и майка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Times New Roman" pitchFamily="18" charset="0"/>
                <a:cs typeface="Arial" pitchFamily="34" charset="0"/>
              </a:rPr>
              <a:t>—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со спортсменом; перечисление этих ассоциаций можно продолжить.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Функцию статусных символов выполняют также жилье, язык, жесты, манеры поведения. У каждого сословия, класса, народа они разные.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разное\шаблон\Фон для презентации. 100 штук\My_new_fons_next 100\27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838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857356" y="714356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428604"/>
            <a:ext cx="7143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СОЦИАЛЬНАЯ РОЛЬ</a:t>
            </a:r>
          </a:p>
          <a:p>
            <a:r>
              <a:rPr lang="ru-RU" alt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«Весь мир-театр.</a:t>
            </a:r>
          </a:p>
          <a:p>
            <a:r>
              <a:rPr lang="ru-RU" alt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нём женщины, мужчины – все актёры.</a:t>
            </a:r>
          </a:p>
          <a:p>
            <a:r>
              <a:rPr lang="ru-RU" alt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 них есть выходы, уходы.</a:t>
            </a:r>
          </a:p>
          <a:p>
            <a:r>
              <a:rPr lang="ru-RU" alt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каждый не одну играет роль».</a:t>
            </a:r>
          </a:p>
          <a:p>
            <a:r>
              <a:rPr lang="ru-RU" alt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                          Шекспир.</a:t>
            </a:r>
          </a:p>
        </p:txBody>
      </p:sp>
      <p:pic>
        <p:nvPicPr>
          <p:cNvPr id="12292" name="Picture 4" descr="Картинки по запросу картинки театральные маск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3286124"/>
            <a:ext cx="3929090" cy="30718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9938" name="Picture 2" descr="http://images.zahav.ru/mamaimages/12_2010/b_13_12_2010_10_12_33_707529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3286124"/>
            <a:ext cx="3714776" cy="298609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9942" name="Picture 6" descr="https://encrypted-tbn0.gstatic.com/images?q=tbn:ANd9GcTvN4fBzG6y8nP4Off8E3X7J090dj5ARNeoqJi0NLRE6LfeV1zZ-w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3214686"/>
            <a:ext cx="3929090" cy="314327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разное\шаблон\Фон для презентации. 100 штук\My_new_fons_next 100\27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838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857356" y="714356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57224" y="1285860"/>
            <a:ext cx="7215238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3071810"/>
            <a:ext cx="3571900" cy="20717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857752" y="3071810"/>
            <a:ext cx="3786214" cy="2000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14348" y="928670"/>
            <a:ext cx="7358114" cy="1569660"/>
          </a:xfrm>
          <a:prstGeom prst="rect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Социальная роль-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это то, что ожидается в данном обществе, от всякого человека, занимающего определенное место в социальной системе этой позиции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8596" y="3071810"/>
            <a:ext cx="3571900" cy="461665"/>
          </a:xfrm>
          <a:prstGeom prst="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Основная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857752" y="3071810"/>
            <a:ext cx="3786214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Ситуационная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28596" y="3571876"/>
            <a:ext cx="3571899" cy="1938992"/>
          </a:xfrm>
          <a:prstGeom prst="rect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Гражданин, член семьи, труженик, собственник, потребитель и др.</a:t>
            </a:r>
          </a:p>
          <a:p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857752" y="3571876"/>
            <a:ext cx="3786214" cy="1938992"/>
          </a:xfrm>
          <a:prstGeom prst="rect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Пассажир, пешеход, покупатель, зритель и др.</a:t>
            </a:r>
          </a:p>
          <a:p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ru-RU" sz="2400" dirty="0"/>
          </a:p>
        </p:txBody>
      </p:sp>
      <p:sp>
        <p:nvSpPr>
          <p:cNvPr id="13" name="Стрелка вниз 12"/>
          <p:cNvSpPr/>
          <p:nvPr/>
        </p:nvSpPr>
        <p:spPr>
          <a:xfrm>
            <a:off x="2071670" y="2428868"/>
            <a:ext cx="484632" cy="642942"/>
          </a:xfrm>
          <a:prstGeom prst="downArrow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6357950" y="2428868"/>
            <a:ext cx="484632" cy="642942"/>
          </a:xfrm>
          <a:prstGeom prst="downArrow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071538" y="285728"/>
            <a:ext cx="65008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Ролевой набор личности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разное\шаблон\Фон для презентации. 100 штук\My_new_fons_next 100\27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615"/>
            <a:ext cx="9144000" cy="683838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857356" y="714356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57356" y="785794"/>
            <a:ext cx="5357850" cy="428628"/>
          </a:xfrm>
          <a:prstGeom prst="rect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714744" y="2000240"/>
            <a:ext cx="2000264" cy="428628"/>
          </a:xfrm>
          <a:prstGeom prst="rect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57224" y="3357562"/>
            <a:ext cx="2143140" cy="2500330"/>
          </a:xfrm>
          <a:prstGeom prst="rect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14744" y="3357562"/>
            <a:ext cx="2214578" cy="2357454"/>
          </a:xfrm>
          <a:prstGeom prst="rect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500826" y="3357562"/>
            <a:ext cx="2143140" cy="235745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857356" y="714356"/>
            <a:ext cx="542928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Социальная роль</a:t>
            </a:r>
          </a:p>
          <a:p>
            <a:pPr algn="ctr"/>
            <a:endParaRPr lang="ru-RU" sz="28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endParaRPr lang="ru-RU" sz="28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endParaRPr lang="ru-RU" sz="28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786050" y="1714489"/>
            <a:ext cx="3786214" cy="954107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Виды.</a:t>
            </a:r>
          </a:p>
          <a:p>
            <a:pPr algn="ctr"/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0034" y="2857496"/>
            <a:ext cx="2500330" cy="1200329"/>
          </a:xfrm>
          <a:prstGeom prst="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Психосомати</a:t>
            </a:r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ческая</a:t>
            </a: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( от гр. тело).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00430" y="2857496"/>
            <a:ext cx="2428892" cy="1200329"/>
          </a:xfrm>
          <a:prstGeom prst="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Психодрама</a:t>
            </a: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ru-RU" sz="2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тическая</a:t>
            </a:r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2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429388" y="2857496"/>
            <a:ext cx="2286016" cy="738664"/>
          </a:xfrm>
          <a:prstGeom prst="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Социальная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00034" y="4000505"/>
            <a:ext cx="2500330" cy="1908215"/>
          </a:xfrm>
          <a:prstGeom prst="rect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Поведение человека зависит от биологических потребностей, культуры человека</a:t>
            </a:r>
          </a:p>
          <a:p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429388" y="3571876"/>
            <a:ext cx="2286016" cy="2318207"/>
          </a:xfrm>
          <a:prstGeom prst="rect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Личность ведет себя так, как это ожидают от представителя той или иной социальной категории.</a:t>
            </a:r>
            <a:endParaRPr lang="ru-RU" sz="20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500430" y="4000504"/>
            <a:ext cx="2428891" cy="1938992"/>
          </a:xfrm>
          <a:prstGeom prst="rect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Поведение человека зависит от требований социального</a:t>
            </a:r>
          </a:p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окружения</a:t>
            </a:r>
          </a:p>
          <a:p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Стрелка вниз 20"/>
          <p:cNvSpPr/>
          <p:nvPr/>
        </p:nvSpPr>
        <p:spPr>
          <a:xfrm>
            <a:off x="4429124" y="1214422"/>
            <a:ext cx="484632" cy="571504"/>
          </a:xfrm>
          <a:prstGeom prst="down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 стрелкой 22"/>
          <p:cNvCxnSpPr/>
          <p:nvPr/>
        </p:nvCxnSpPr>
        <p:spPr>
          <a:xfrm rot="10800000" flipV="1">
            <a:off x="1643042" y="2428868"/>
            <a:ext cx="3071834" cy="35719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rot="5400000">
            <a:off x="4499768" y="2643182"/>
            <a:ext cx="429422" cy="79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4714876" y="2428868"/>
            <a:ext cx="3000396" cy="35719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разное\шаблон\Фон для презентации. 100 штук\My_new_fons_next 100\27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838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500430" y="214290"/>
            <a:ext cx="535785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Т.Парсонс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выделил следующие характеристики социальной роли</a:t>
            </a:r>
          </a:p>
          <a:p>
            <a:pPr lvl="0"/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 масштабу.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Часть ролей может быть строго ограничена, в то время как другая — размыта.</a:t>
            </a:r>
          </a:p>
          <a:p>
            <a:pPr lvl="0"/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 способу получения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Роли делятся на предписанные и завоеванные (еще их называют достигаемыми).</a:t>
            </a:r>
          </a:p>
          <a:p>
            <a:pPr lvl="0"/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 степени формализации.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Деятельность может протекать как в строго установленных рамках, так и произвольно.</a:t>
            </a:r>
          </a:p>
          <a:p>
            <a:pPr lvl="0"/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 видам мотивации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В качестве мотивации могут выступать личная прибыль, общественное благо и т. д.</a:t>
            </a:r>
          </a:p>
        </p:txBody>
      </p:sp>
      <p:pic>
        <p:nvPicPr>
          <p:cNvPr id="46082" name="Picture 2" descr="Толкотт Парсонс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642918"/>
            <a:ext cx="3143272" cy="435771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285720" y="4714884"/>
            <a:ext cx="3286148" cy="1200329"/>
          </a:xfrm>
          <a:prstGeom prst="rect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Т.Парсонс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американский социолог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разное\шаблон\Фон для презентации. 100 штук\My_new_fons_next 100\27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615"/>
            <a:ext cx="9144000" cy="683838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857356" y="714356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71670" y="571480"/>
            <a:ext cx="5572164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Структура социальной роли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1571612"/>
            <a:ext cx="31432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1142984"/>
            <a:ext cx="778674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Нормативная структура исполнения социальной роли:</a:t>
            </a:r>
            <a:b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1) описания поведения, характерного для данной роли;</a:t>
            </a:r>
            <a:b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2) предписания – требования к поведению;</a:t>
            </a:r>
            <a:b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3) оценки исполнения предписанной роли;</a:t>
            </a:r>
            <a:b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4) санкции за нарушение предписанных требований.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4034" name="Picture 2" descr="Социальный статус личности 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3929066"/>
            <a:ext cx="2500330" cy="2571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разное\шаблон\Фон для презентации. 100 штук\My_new_fons_next 100\27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838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85720" y="4786322"/>
            <a:ext cx="85725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Задание № 3</a:t>
            </a: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: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приведите  примеры социальных ролей, с которыми вы сталкиваетесь  в жизни, и ожидаемого, в зависимости от роли, поведения </a:t>
            </a:r>
          </a:p>
          <a:p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500042"/>
            <a:ext cx="828680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44444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Социальная роль состоит: из ролевого ожидания (</a:t>
            </a:r>
            <a:r>
              <a:rPr lang="ru-RU" sz="2400" dirty="0" err="1" smtClean="0">
                <a:solidFill>
                  <a:srgbClr val="44444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экспектации</a:t>
            </a:r>
            <a:r>
              <a:rPr lang="ru-RU" sz="2400" dirty="0" smtClean="0">
                <a:solidFill>
                  <a:srgbClr val="44444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) и исполнения этой роли (игры).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Каждый индивид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имеет множество социальных статусов и соответствующих им социальных ролей. Роль представляет собой динамический аспект статуса .Не существует ролей без статусов, как и статусов без ролей </a:t>
            </a: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Каждый индивид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имеет серию ролей, вытекающих из различных структур, в которых он участвует. Эти роли и определяют то, что он должен делать для общества и общество может ожидать от него .Социальные роли вместе составляют ролевой набор личности</a:t>
            </a:r>
          </a:p>
          <a:p>
            <a:endParaRPr lang="ru-RU" sz="2800" dirty="0" smtClean="0"/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разное\шаблон\Фон для презентации. 100 штук\My_new_fons_next 100\27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838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857224" y="500042"/>
            <a:ext cx="74295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РОЛЕВОЙ КОНФЛИКТ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1000108"/>
            <a:ext cx="764386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Ролевой конфликт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 в современной социологии рассматривается как столкновение предъявляемых индивиду ролевых требований, вызванное множественностью одновременно выполняемых им социальных ролей. Социологи выделяют два типа ролевых конфликтов: конфликты между социальными ролями; конфликты в пределах одной социальной роли.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02" name="Picture 2" descr="Одна из причин войны полов: ролевой конфликт или не правильное распределение ролей!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3857628"/>
            <a:ext cx="3143252" cy="27527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04" name="Picture 4" descr="социология конфликт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4214818"/>
            <a:ext cx="3286148" cy="236696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разное\шаблон\Фон для презентации. 100 штук\My_new_fons_next 100\27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838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42910" y="642918"/>
            <a:ext cx="792961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СОЦИАЛЬНЫЙ СТАТУС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 Древнем Риме под  термином  «социальный статус» понималось  состояние дел, положение .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социологическом смысле термин « социальный статус» впервые употребил  употребил английский историк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Г.Д.С.Мейн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(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Ancient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law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N.Y., 1885).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http://www.funlib.ru/cimg/2014/101421/121086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786190"/>
            <a:ext cx="3786214" cy="25003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3" descr="социальный-статус-личност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3786190"/>
            <a:ext cx="3857652" cy="24574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разное\шаблон\Фон для презентации. 100 штук\My_new_fons_next 100\27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838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928794" y="1000108"/>
            <a:ext cx="5429288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571604" y="2000240"/>
            <a:ext cx="5857916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642910" y="2500306"/>
            <a:ext cx="2143140" cy="35004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500430" y="2571744"/>
            <a:ext cx="2214578" cy="3429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286512" y="2571744"/>
            <a:ext cx="2143140" cy="35004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/>
          <p:cNvCxnSpPr/>
          <p:nvPr/>
        </p:nvCxnSpPr>
        <p:spPr>
          <a:xfrm rot="5400000">
            <a:off x="1321571" y="2250273"/>
            <a:ext cx="500066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5400000">
            <a:off x="3963983" y="1964521"/>
            <a:ext cx="1215240" cy="79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endCxn id="9" idx="0"/>
          </p:cNvCxnSpPr>
          <p:nvPr/>
        </p:nvCxnSpPr>
        <p:spPr>
          <a:xfrm rot="5400000">
            <a:off x="7073124" y="2285992"/>
            <a:ext cx="570710" cy="79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1714480" y="571480"/>
            <a:ext cx="5643602" cy="954107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Виды ролевых конфликтов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28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642910" y="2500306"/>
            <a:ext cx="2214578" cy="830997"/>
          </a:xfrm>
          <a:prstGeom prst="rect">
            <a:avLst/>
          </a:prstGeom>
          <a:solidFill>
            <a:schemeClr val="bg2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Внутрироле</a:t>
            </a:r>
            <a:endParaRPr lang="ru-RU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вые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3500430" y="2571744"/>
            <a:ext cx="2214578" cy="461665"/>
          </a:xfrm>
          <a:prstGeom prst="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Межролевые</a:t>
            </a:r>
            <a:endParaRPr lang="ru-RU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215074" y="2571744"/>
            <a:ext cx="2357454" cy="830997"/>
          </a:xfrm>
          <a:prstGeom prst="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Личностно-ролевые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42910" y="3357562"/>
            <a:ext cx="2214578" cy="2862322"/>
          </a:xfrm>
          <a:prstGeom prst="rect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Конфликты, при которых требования одной и той же группы противоречат друг другу</a:t>
            </a:r>
          </a:p>
          <a:p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00430" y="3000372"/>
            <a:ext cx="2214578" cy="3170099"/>
          </a:xfrm>
          <a:prstGeom prst="rect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Конфликты, возникающие, когда требования одной группы противоречат требованиям другой</a:t>
            </a:r>
          </a:p>
          <a:p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215074" y="3357562"/>
            <a:ext cx="2357454" cy="2862322"/>
          </a:xfrm>
          <a:prstGeom prst="rect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Конфликтные ситуации, когда требования социальной роли противоречат интересам и жизненным устремлениям личности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разное\шаблон\Фон для презентации. 100 штук\My_new_fons_next 100\27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83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1857356" y="714356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3042" y="1071546"/>
            <a:ext cx="6143668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928794" y="2071678"/>
            <a:ext cx="5000660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28662" y="3571876"/>
            <a:ext cx="2928958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357818" y="3571876"/>
            <a:ext cx="2786082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/>
          <p:nvPr/>
        </p:nvCxnSpPr>
        <p:spPr>
          <a:xfrm rot="5400000">
            <a:off x="1267992" y="3804050"/>
            <a:ext cx="642942" cy="160735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7" idx="2"/>
          </p:cNvCxnSpPr>
          <p:nvPr/>
        </p:nvCxnSpPr>
        <p:spPr>
          <a:xfrm rot="5400000">
            <a:off x="1768059" y="4804182"/>
            <a:ext cx="1143008" cy="10715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7" idx="2"/>
          </p:cNvCxnSpPr>
          <p:nvPr/>
        </p:nvCxnSpPr>
        <p:spPr>
          <a:xfrm rot="16200000" flipH="1">
            <a:off x="2553876" y="4125520"/>
            <a:ext cx="714380" cy="103585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7" idx="2"/>
          </p:cNvCxnSpPr>
          <p:nvPr/>
        </p:nvCxnSpPr>
        <p:spPr>
          <a:xfrm rot="16200000" flipH="1">
            <a:off x="3053942" y="3625454"/>
            <a:ext cx="428628" cy="175023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7" idx="2"/>
          </p:cNvCxnSpPr>
          <p:nvPr/>
        </p:nvCxnSpPr>
        <p:spPr>
          <a:xfrm rot="5400000">
            <a:off x="1482307" y="4232678"/>
            <a:ext cx="857256" cy="96441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16200000" flipH="1">
            <a:off x="2071670" y="4643446"/>
            <a:ext cx="1214446" cy="50006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8" idx="2"/>
          </p:cNvCxnSpPr>
          <p:nvPr/>
        </p:nvCxnSpPr>
        <p:spPr>
          <a:xfrm rot="5400000">
            <a:off x="5768587" y="3804050"/>
            <a:ext cx="571504" cy="139304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6715140" y="4214818"/>
            <a:ext cx="1785950" cy="57150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8" idx="2"/>
          </p:cNvCxnSpPr>
          <p:nvPr/>
        </p:nvCxnSpPr>
        <p:spPr>
          <a:xfrm rot="16200000" flipH="1">
            <a:off x="6304371" y="4661305"/>
            <a:ext cx="1143008" cy="25003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8" idx="2"/>
          </p:cNvCxnSpPr>
          <p:nvPr/>
        </p:nvCxnSpPr>
        <p:spPr>
          <a:xfrm rot="5400000">
            <a:off x="5875744" y="4411273"/>
            <a:ext cx="1071570" cy="67866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8" idx="2"/>
          </p:cNvCxnSpPr>
          <p:nvPr/>
        </p:nvCxnSpPr>
        <p:spPr>
          <a:xfrm rot="16200000" flipH="1">
            <a:off x="6983032" y="3982644"/>
            <a:ext cx="928694" cy="139304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rot="10800000" flipV="1">
            <a:off x="5500694" y="4214818"/>
            <a:ext cx="1214446" cy="100013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1000100" y="1071546"/>
            <a:ext cx="7358114" cy="830997"/>
          </a:xfrm>
          <a:prstGeom prst="rect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Социальный статус ( врожденный, приобретенный) </a:t>
            </a:r>
            <a:endParaRPr lang="ru-RU" sz="24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1928794" y="2071678"/>
            <a:ext cx="5214974" cy="830997"/>
          </a:xfrm>
          <a:prstGeom prst="rect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Социальная роль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24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928662" y="3571876"/>
            <a:ext cx="2928958" cy="738664"/>
          </a:xfrm>
          <a:prstGeom prst="rect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Позитивная</a:t>
            </a:r>
          </a:p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5357818" y="3571876"/>
            <a:ext cx="2786082" cy="738664"/>
          </a:xfrm>
          <a:prstGeom prst="rect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Негативная</a:t>
            </a:r>
          </a:p>
          <a:p>
            <a:pPr algn="ctr"/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Стрелка вниз 38"/>
          <p:cNvSpPr/>
          <p:nvPr/>
        </p:nvSpPr>
        <p:spPr>
          <a:xfrm>
            <a:off x="4429124" y="1857364"/>
            <a:ext cx="484632" cy="214314"/>
          </a:xfrm>
          <a:prstGeom prst="down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трелка вниз 39"/>
          <p:cNvSpPr/>
          <p:nvPr/>
        </p:nvSpPr>
        <p:spPr>
          <a:xfrm>
            <a:off x="2357422" y="2928934"/>
            <a:ext cx="484632" cy="642942"/>
          </a:xfrm>
          <a:prstGeom prst="down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трелка вниз 40"/>
          <p:cNvSpPr/>
          <p:nvPr/>
        </p:nvSpPr>
        <p:spPr>
          <a:xfrm>
            <a:off x="6429388" y="2928934"/>
            <a:ext cx="357190" cy="642942"/>
          </a:xfrm>
          <a:prstGeom prst="downArrow">
            <a:avLst>
              <a:gd name="adj1" fmla="val 78480"/>
              <a:gd name="adj2" fmla="val 50000"/>
            </a:avLst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928662" y="500042"/>
            <a:ext cx="707236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Задание № 4 : заполните кластер</a:t>
            </a:r>
          </a:p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разное\шаблон\Фон для презентации. 100 штук\My_new_fons_next 100\27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838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857356" y="714356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214290"/>
            <a:ext cx="842968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ЗАКРЕПЛЕНИЕ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1.Социальный статус: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1) поведение, ожидаемое от индивида             </a:t>
            </a: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2) положение человека в обществе                   </a:t>
            </a: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3) форма поощрения индивидов</a:t>
            </a: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4) форма осуществления социальных функций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r>
              <a:rPr lang="ru-RU" sz="2400" dirty="0" smtClean="0"/>
              <a:t> </a:t>
            </a:r>
          </a:p>
          <a:p>
            <a:endParaRPr lang="ru-RU" sz="2400" dirty="0" smtClean="0"/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2. Статус, полученный от рождения, называется: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A) достигнутым; 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Б)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предписанным;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B) социальным; 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Г) культурным.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 descr="http://bezformata.ru/content/Images/000/018/891/image188916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3429000"/>
            <a:ext cx="3643338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разное\шаблон\Фон для презентации. 100 штук\My_new_fons_next 100\27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615"/>
            <a:ext cx="9144000" cy="683838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857356" y="714356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571480"/>
            <a:ext cx="792961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3. Верны ли следующие суждения о социальной роли? 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А. Роль включает в себя набор прав и обязанностей. </a:t>
            </a: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Б. Для каждого статуса характерно выполнение одной роли. </a:t>
            </a: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1) верно только А;</a:t>
            </a: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2) верно только Б;</a:t>
            </a: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3) верны оба суждения;</a:t>
            </a: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4) оба суждения неверны</a:t>
            </a:r>
            <a:r>
              <a:rPr lang="ru-RU" sz="2400" dirty="0" smtClean="0"/>
              <a:t>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https://encrypted-tbn0.gstatic.com/images?q=tbn:ANd9GcSr281XcG284dJwtEd9Y6fk-ClZ1lifrzYPr77VDCVteZEXTi2J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4000504"/>
            <a:ext cx="3786214" cy="2571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разное\шаблон\Фон для презентации. 100 штук\My_new_fons_next 100\27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838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857356" y="714356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428604"/>
            <a:ext cx="764386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4.Социальный статус, приобретаемый собственными усилиями человека, называют: 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1) предписанным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2) прирожденным  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3) достигаемым 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 4) приписываемым</a:t>
            </a:r>
            <a:r>
              <a:rPr lang="ru-RU" sz="2400" b="1" dirty="0" smtClean="0"/>
              <a:t> .</a:t>
            </a:r>
            <a:r>
              <a:rPr lang="ru-RU" sz="2400" dirty="0" smtClean="0"/>
              <a:t>       </a:t>
            </a: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5. Действия, которые должен выполнять человек, занимающий определенное положение в данном обществе, - это: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1) социальный статус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2)  личный статус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3)  социальная роль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4)  социальная гарантия.</a:t>
            </a:r>
          </a:p>
          <a:p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разное\шаблон\Фон для презентации. 100 штук\My_new_fons_next 100\27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838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85786" y="142852"/>
            <a:ext cx="764386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Социальный статус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положение, занимаемое индивидом или социальной группой в обществе или отдельной подсистеме общества. Определяется по специфическим для конкретного общества признакам, в качестве которых могут выступать экономические, национальные, возрастные и другие признаки.</a:t>
            </a:r>
          </a:p>
        </p:txBody>
      </p:sp>
      <p:pic>
        <p:nvPicPr>
          <p:cNvPr id="22530" name="Picture 2" descr="Социальный статус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2786058"/>
            <a:ext cx="3714776" cy="36671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разное\шаблон\Фон для презентации. 100 штук\My_new_fons_next 100\27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8385"/>
          </a:xfrm>
          <a:prstGeom prst="rect">
            <a:avLst/>
          </a:prstGeom>
          <a:noFill/>
        </p:spPr>
      </p:pic>
      <p:pic>
        <p:nvPicPr>
          <p:cNvPr id="23554" name="Picture 2" descr="http://hakkindabilgial.com/thumbnail.php?file=George_Herbert_Mead_922698894.jpg&amp;size=article_medi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642918"/>
            <a:ext cx="3429024" cy="485776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357158" y="5572140"/>
            <a:ext cx="3714776" cy="461665"/>
          </a:xfrm>
          <a:prstGeom prst="rect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Ральф </a:t>
            </a:r>
            <a:r>
              <a:rPr lang="ru-RU" sz="2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Линтон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71934" y="714356"/>
            <a:ext cx="4572000" cy="341632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fontAlgn="base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Социологом Ральфом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Линтоном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были введены два понятия -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ascriptive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status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(предписанный, приписываемый, прирожденный статус) и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achieved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status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(достигаемый, достигнутый, приобретенный статус).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разное\шаблон\Фон для презентации. 100 штук\My_new_fons_next 100\27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838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857356" y="714356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428604"/>
            <a:ext cx="792961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Предписанный  статус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социальный статус, с которым человек рождается (прирожденный статус определяется расой, полом, национальностью), либо который будет ему назначен по прошествии времени (наследование титула, состояния и т.д.).</a:t>
            </a:r>
          </a:p>
        </p:txBody>
      </p:sp>
      <p:pic>
        <p:nvPicPr>
          <p:cNvPr id="2" name="Picture 2" descr="Ученые назвали причину образования социального статус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786058"/>
            <a:ext cx="4071966" cy="35575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0" name="Picture 6" descr="http://cs304211.vk.me/v304211700/4b4f/CVFzZtbV3cU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2786058"/>
            <a:ext cx="4071966" cy="35909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разное\шаблон\Фон для презентации. 100 штук\My_new_fons_next 100\27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838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857356" y="714356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71538" y="42860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85786" y="642918"/>
            <a:ext cx="721523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Достигаемый статус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социальный статус, который достигается в результате собственных усилий человека.</a:t>
            </a:r>
          </a:p>
        </p:txBody>
      </p:sp>
      <p:pic>
        <p:nvPicPr>
          <p:cNvPr id="19458" name="Picture 2" descr="http://ic.pics.livejournal.com/vg_saveliev/15525933/70534/70534_origin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2571744"/>
            <a:ext cx="6000792" cy="40290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разное\шаблон\Фон для презентации. 100 штук\My_new_fons_next 100\27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838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57158" y="214290"/>
            <a:ext cx="828680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</a:t>
            </a:r>
          </a:p>
          <a:p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Социальный статус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является показателем общественного положения личности, социальной группы, охватывающим профессию, квалификацию, должность, характер выполняемой работы, материальное положение, партийную и профсоюзную принадлежность, деловые связи, национальность, возраст, семейное положение, родственные связи и др.</a:t>
            </a:r>
          </a:p>
          <a:p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 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56" y="3500438"/>
            <a:ext cx="5072098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разное\шаблон\Фон для презентации. 100 штук\My_new_fons_next 100\27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838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857356" y="714356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500042"/>
            <a:ext cx="764386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Главный статус</a:t>
            </a: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– наиболее характерный для данного индивида статус, по которому его выделяют окружающие или с которым они отождествляют его.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Он определяет:</a:t>
            </a:r>
          </a:p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стиль жизни;</a:t>
            </a:r>
          </a:p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круг знакомств;</a:t>
            </a:r>
          </a:p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манеру поведения и т.п.</a:t>
            </a:r>
          </a:p>
          <a:p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 descr="Социальная роль женщины в современном обществ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2428868"/>
            <a:ext cx="3500462" cy="40005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разное\шаблон\Фон для презентации. 100 штук\My_new_fons_next 100\27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838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928662" y="357166"/>
            <a:ext cx="728667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Личный статус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– положение, которое человек занимает в малой, или первичной,  группе в зависимости от того, как он оценивается по своим индивидуальным качествам.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32" y="2643182"/>
            <a:ext cx="4929222" cy="400684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712</TotalTime>
  <Words>888</Words>
  <PresentationFormat>Экран (4:3)</PresentationFormat>
  <Paragraphs>131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Социальные роли человека в семье и трудовом коллективе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</cp:lastModifiedBy>
  <cp:revision>90</cp:revision>
  <dcterms:created xsi:type="dcterms:W3CDTF">2015-06-15T16:39:06Z</dcterms:created>
  <dcterms:modified xsi:type="dcterms:W3CDTF">2022-04-25T05:44:57Z</dcterms:modified>
</cp:coreProperties>
</file>