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27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8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5346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53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8171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80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14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0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9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99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83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29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85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9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895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78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1531-7D9B-4DC7-912A-3360429E2E8A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80BC43D-8AC5-4D1F-87AA-EF6E1E7CF2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73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38233" y="1419367"/>
            <a:ext cx="9526137" cy="455835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Социальный конфликт. Причины и истоки возникновения социальных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конфликтов.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7404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09" y="641445"/>
            <a:ext cx="9730403" cy="526977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Межгосударственные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конфликты</a:t>
            </a:r>
          </a:p>
          <a:p>
            <a:pPr marL="0" indent="0" algn="just">
              <a:buNone/>
            </a:pPr>
            <a:r>
              <a:rPr lang="ru-RU" sz="2400" dirty="0" smtClean="0"/>
              <a:t>Их </a:t>
            </a:r>
            <a:r>
              <a:rPr lang="ru-RU" sz="2400" dirty="0"/>
              <a:t>основу составляет столкновенье национально-государственных интересов. Субъектами конфликтов выступают государства или коалиции. </a:t>
            </a:r>
            <a:r>
              <a:rPr lang="ru-RU" sz="2400" dirty="0" smtClean="0"/>
              <a:t>Они </a:t>
            </a:r>
            <a:r>
              <a:rPr lang="ru-RU" sz="2400" dirty="0"/>
              <a:t>несут угрозу массовой гибели, локально и глобально влияют на международные отношения. Их разделяют на</a:t>
            </a:r>
            <a:r>
              <a:rPr lang="ru-RU" sz="2400" dirty="0" smtClean="0"/>
              <a:t>: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конфликты идеологий</a:t>
            </a:r>
            <a:r>
              <a:rPr lang="ru-RU" sz="2400" dirty="0" smtClean="0"/>
              <a:t>: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конфликты, целью которых является политическое господство, защита экономических интересов, территориальной целостности и т.п. </a:t>
            </a:r>
          </a:p>
        </p:txBody>
      </p:sp>
    </p:spTree>
    <p:extLst>
      <p:ext uri="{BB962C8B-B14F-4D97-AF65-F5344CB8AC3E}">
        <p14:creationId xmlns:p14="http://schemas.microsoft.com/office/powerpoint/2010/main" val="3473988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7857" y="627797"/>
            <a:ext cx="10208525" cy="52834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Обычно и социальном конфликте выделяют четыре стадии раз­вития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800" dirty="0"/>
              <a:t>1)   </a:t>
            </a:r>
            <a:r>
              <a:rPr lang="ru-RU" sz="2800" dirty="0" err="1"/>
              <a:t>предконфликтная</a:t>
            </a:r>
            <a:r>
              <a:rPr lang="ru-RU" sz="2800" dirty="0"/>
              <a:t> стадия</a:t>
            </a:r>
            <a:r>
              <a:rPr lang="ru-RU" sz="2800" dirty="0" smtClean="0"/>
              <a:t>;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2)   собственно конфликт</a:t>
            </a:r>
            <a:r>
              <a:rPr lang="ru-RU" sz="2800" dirty="0" smtClean="0"/>
              <a:t>;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3)   разрешение конфликта</a:t>
            </a:r>
            <a:r>
              <a:rPr lang="ru-RU" sz="2800" dirty="0" smtClean="0"/>
              <a:t>;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4)   </a:t>
            </a:r>
            <a:r>
              <a:rPr lang="ru-RU" sz="2800" dirty="0" err="1"/>
              <a:t>послеконфликтная</a:t>
            </a:r>
            <a:r>
              <a:rPr lang="ru-RU" sz="2800" dirty="0"/>
              <a:t> стадия. </a:t>
            </a:r>
          </a:p>
        </p:txBody>
      </p:sp>
    </p:spTree>
    <p:extLst>
      <p:ext uri="{BB962C8B-B14F-4D97-AF65-F5344CB8AC3E}">
        <p14:creationId xmlns:p14="http://schemas.microsoft.com/office/powerpoint/2010/main" val="504187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2573" y="573206"/>
            <a:ext cx="9512039" cy="533801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3200" b="1" dirty="0"/>
              <a:t>Прогнозирование конфликтов </a:t>
            </a:r>
            <a:r>
              <a:rPr lang="ru-RU" sz="3200" dirty="0"/>
              <a:t>- это доказательное предположение </a:t>
            </a:r>
            <a:r>
              <a:rPr lang="ru-RU" sz="3200" dirty="0" smtClean="0"/>
              <a:t>возможности </a:t>
            </a:r>
            <a:r>
              <a:rPr lang="ru-RU" sz="3200" dirty="0"/>
              <a:t>их возникновения и развития. Осуществляется на научных основах с четом практического опыта.</a:t>
            </a:r>
          </a:p>
          <a:p>
            <a:pPr marL="0" indent="0" algn="just">
              <a:buNone/>
            </a:pPr>
            <a:endParaRPr lang="ru-RU" sz="3200" dirty="0"/>
          </a:p>
          <a:p>
            <a:pPr marL="0" indent="0" algn="just">
              <a:buNone/>
            </a:pPr>
            <a:r>
              <a:rPr lang="ru-RU" sz="3200" b="1" dirty="0"/>
              <a:t>Предупреждение конфликтов </a:t>
            </a:r>
            <a:r>
              <a:rPr lang="ru-RU" sz="3200" dirty="0"/>
              <a:t>- это организация жизнедеятельности общества, социального </a:t>
            </a:r>
            <a:r>
              <a:rPr lang="ru-RU" sz="3200" dirty="0" smtClean="0"/>
              <a:t>сообщества.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32683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7607" y="436729"/>
            <a:ext cx="10536072" cy="60186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Успешность разрешения конфликта зависит от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400" dirty="0"/>
              <a:t>-     поиска общих целей и интересов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    снижения отрицательных эмоций оппонента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    объективного обсуждения проблемы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    выбора оптимальной стратегии решения конфликта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организационных, исторических, правовых, психологических, </a:t>
            </a:r>
            <a:r>
              <a:rPr lang="ru-RU" sz="2400" dirty="0" smtClean="0"/>
              <a:t>культур­ных </a:t>
            </a:r>
            <a:r>
              <a:rPr lang="ru-RU" sz="2400" dirty="0"/>
              <a:t>факторов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Непосредственное разрешение конфликта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предусматривает: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400" dirty="0"/>
              <a:t>-     анализ и оценку ситуации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    выбор средств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    формирование плана действий</a:t>
            </a:r>
            <a:r>
              <a:rPr lang="ru-RU" sz="2400" dirty="0" smtClean="0"/>
              <a:t>: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-     его реализацию и оценку эффективности. </a:t>
            </a:r>
          </a:p>
        </p:txBody>
      </p:sp>
    </p:spTree>
    <p:extLst>
      <p:ext uri="{BB962C8B-B14F-4D97-AF65-F5344CB8AC3E}">
        <p14:creationId xmlns:p14="http://schemas.microsoft.com/office/powerpoint/2010/main" val="450525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752" y="436728"/>
            <a:ext cx="10413242" cy="614149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 </a:t>
            </a:r>
            <a:r>
              <a:rPr lang="ru-RU" sz="4400" dirty="0" smtClean="0"/>
              <a:t>– это столкновение противоположных целей, позиций, взглядов.</a:t>
            </a:r>
          </a:p>
          <a:p>
            <a:pPr marL="0" indent="0" algn="ctr">
              <a:buNone/>
            </a:pPr>
            <a:endParaRPr lang="ru-RU" sz="4400" dirty="0"/>
          </a:p>
          <a:p>
            <a:pPr marL="0" indent="0" algn="ctr"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СОЦИАЛЬНЫЙ КОНФЛИКТ </a:t>
            </a:r>
            <a:r>
              <a:rPr lang="ru-RU" sz="4400" dirty="0" smtClean="0"/>
              <a:t>— </a:t>
            </a:r>
            <a:r>
              <a:rPr lang="ru-RU" sz="4400" dirty="0"/>
              <a:t>это открытое противоборство, столкновение двух и более субъектов и участников социального взаимо­действия, причинами которого являются несовместимые потребности, интересы и ценности.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77781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797" y="573206"/>
            <a:ext cx="11095629" cy="56037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Конфликты различаются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по:</a:t>
            </a:r>
          </a:p>
          <a:p>
            <a:pPr algn="ctr">
              <a:buFontTx/>
              <a:buChar char="-"/>
            </a:pPr>
            <a:r>
              <a:rPr lang="ru-RU" sz="3200" dirty="0" smtClean="0"/>
              <a:t>масштабам </a:t>
            </a:r>
            <a:r>
              <a:rPr lang="ru-RU" sz="3200" dirty="0"/>
              <a:t>и типам, </a:t>
            </a:r>
            <a:endParaRPr lang="ru-RU" sz="3200" dirty="0" smtClean="0"/>
          </a:p>
          <a:p>
            <a:pPr algn="ctr">
              <a:buFontTx/>
              <a:buChar char="-"/>
            </a:pPr>
            <a:r>
              <a:rPr lang="ru-RU" sz="3200" dirty="0" smtClean="0"/>
              <a:t>причинами </a:t>
            </a:r>
            <a:r>
              <a:rPr lang="ru-RU" sz="3200" dirty="0"/>
              <a:t>и следствиям, </a:t>
            </a:r>
            <a:endParaRPr lang="ru-RU" sz="3200" dirty="0" smtClean="0"/>
          </a:p>
          <a:p>
            <a:pPr algn="ctr">
              <a:buFontTx/>
              <a:buChar char="-"/>
            </a:pPr>
            <a:r>
              <a:rPr lang="ru-RU" sz="3200" dirty="0" smtClean="0"/>
              <a:t>составу </a:t>
            </a:r>
            <a:r>
              <a:rPr lang="ru-RU" sz="3200" dirty="0"/>
              <a:t>участников и </a:t>
            </a:r>
            <a:r>
              <a:rPr lang="ru-RU" sz="3200" dirty="0" smtClean="0"/>
              <a:t>про­должительности</a:t>
            </a:r>
            <a:r>
              <a:rPr lang="ru-RU" sz="3200" dirty="0"/>
              <a:t>.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формам проявления различают: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dirty="0" smtClean="0"/>
              <a:t>социально-экономические</a:t>
            </a:r>
            <a:r>
              <a:rPr lang="ru-RU" sz="3200" dirty="0"/>
              <a:t>, </a:t>
            </a:r>
            <a:r>
              <a:rPr lang="ru-RU" sz="3200" dirty="0" smtClean="0"/>
              <a:t>этнические</a:t>
            </a:r>
            <a:r>
              <a:rPr lang="ru-RU" sz="3200" dirty="0"/>
              <a:t>, </a:t>
            </a:r>
            <a:r>
              <a:rPr lang="ru-RU" sz="3200" dirty="0" smtClean="0"/>
              <a:t>межнациональные</a:t>
            </a:r>
            <a:r>
              <a:rPr lang="ru-RU" sz="3200" dirty="0"/>
              <a:t>, </a:t>
            </a:r>
            <a:r>
              <a:rPr lang="ru-RU" sz="3200" dirty="0" smtClean="0"/>
              <a:t>политические</a:t>
            </a:r>
            <a:r>
              <a:rPr lang="ru-RU" sz="3200" dirty="0"/>
              <a:t>, </a:t>
            </a:r>
            <a:r>
              <a:rPr lang="ru-RU" sz="3200" dirty="0" smtClean="0"/>
              <a:t>идеологические</a:t>
            </a:r>
            <a:r>
              <a:rPr lang="ru-RU" sz="3200" dirty="0"/>
              <a:t>,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религиозные</a:t>
            </a:r>
            <a:r>
              <a:rPr lang="ru-RU" sz="3200" dirty="0"/>
              <a:t>, семейные, воинские, юридические, </a:t>
            </a:r>
            <a:r>
              <a:rPr lang="ru-RU" sz="3200" dirty="0" smtClean="0"/>
              <a:t>бытовые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7529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699" y="450375"/>
            <a:ext cx="9880979" cy="599136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функциям конфликты делятся на позитивные и негативные:  </a:t>
            </a:r>
          </a:p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Позитивные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конфликтов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-         выявляют назревшие проблемы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       стимулируют исправление недостатков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       способствуют обновлению жизни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       снимают напряжение в обществе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       способствуют объединению людей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Негативные функции конфликтов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-         могут создавать стрессовые ситуации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       могут дезорганизовать жизнь людей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       могут разрешить социальные связи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       могут </a:t>
            </a:r>
            <a:r>
              <a:rPr lang="ru-RU" sz="2400" dirty="0" smtClean="0"/>
              <a:t>вызвать </a:t>
            </a:r>
            <a:r>
              <a:rPr lang="ru-RU" sz="2400" dirty="0"/>
              <a:t>раскол общества. </a:t>
            </a:r>
          </a:p>
        </p:txBody>
      </p:sp>
    </p:spTree>
    <p:extLst>
      <p:ext uri="{BB962C8B-B14F-4D97-AF65-F5344CB8AC3E}">
        <p14:creationId xmlns:p14="http://schemas.microsoft.com/office/powerpoint/2010/main" val="319643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2889" y="409433"/>
            <a:ext cx="10536071" cy="55017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составу конфликтующих сторон конфликты могут быть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ctr">
              <a:buNone/>
            </a:pPr>
            <a:endParaRPr lang="ru-RU" sz="3600" dirty="0"/>
          </a:p>
          <a:p>
            <a:pPr algn="ctr">
              <a:buAutoNum type="arabicPeriod"/>
            </a:pPr>
            <a:r>
              <a:rPr lang="ru-RU" sz="3200" dirty="0" smtClean="0"/>
              <a:t>Внутри личностные. </a:t>
            </a:r>
          </a:p>
          <a:p>
            <a:pPr algn="ctr">
              <a:buAutoNum type="arabicPeriod"/>
            </a:pPr>
            <a:r>
              <a:rPr lang="ru-RU" sz="3200" dirty="0"/>
              <a:t>Межличностные и групповые</a:t>
            </a:r>
            <a:r>
              <a:rPr lang="ru-RU" sz="3200" dirty="0" smtClean="0"/>
              <a:t>.</a:t>
            </a:r>
          </a:p>
          <a:p>
            <a:pPr algn="ctr">
              <a:buAutoNum type="arabicPeriod"/>
            </a:pPr>
            <a:r>
              <a:rPr lang="ru-RU" sz="3200" dirty="0"/>
              <a:t>Конфликты в организациях</a:t>
            </a:r>
            <a:r>
              <a:rPr lang="ru-RU" sz="3200" dirty="0" smtClean="0"/>
              <a:t>.</a:t>
            </a:r>
          </a:p>
          <a:p>
            <a:pPr algn="ctr">
              <a:buAutoNum type="arabicPeriod"/>
            </a:pPr>
            <a:r>
              <a:rPr lang="ru-RU" sz="3200" dirty="0" smtClean="0"/>
              <a:t>Политические </a:t>
            </a:r>
            <a:r>
              <a:rPr lang="ru-RU" sz="3200" dirty="0"/>
              <a:t>конфликты </a:t>
            </a:r>
          </a:p>
          <a:p>
            <a:pPr algn="ctr"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5664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3707" y="504967"/>
            <a:ext cx="10795380" cy="60050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 ЛИЧНОСТНЫЕ</a:t>
            </a:r>
          </a:p>
          <a:p>
            <a:pPr marL="0" indent="0" algn="ctr">
              <a:buNone/>
            </a:pPr>
            <a:r>
              <a:rPr lang="ru-RU" sz="2800" b="1" dirty="0" smtClean="0"/>
              <a:t>Они </a:t>
            </a:r>
            <a:r>
              <a:rPr lang="ru-RU" sz="2800" b="1" dirty="0"/>
              <a:t>являются сугубо психологическими, ограничи­ваются уровнем индивидуального сознания. </a:t>
            </a:r>
            <a:endParaRPr lang="ru-RU" sz="2800" b="1" dirty="0" smtClean="0"/>
          </a:p>
          <a:p>
            <a:pPr marL="0" indent="0" algn="ctr">
              <a:buNone/>
            </a:pPr>
            <a:r>
              <a:rPr lang="ru-RU" sz="2800" b="1" dirty="0" smtClean="0"/>
              <a:t>В </a:t>
            </a:r>
            <a:r>
              <a:rPr lang="ru-RU" sz="2800" b="1" dirty="0"/>
              <a:t>этом контексте выделяют</a:t>
            </a:r>
            <a:r>
              <a:rPr lang="ru-RU" sz="2800" b="1" dirty="0" smtClean="0"/>
              <a:t>:</a:t>
            </a:r>
            <a:endParaRPr lang="ru-RU" sz="2800" b="1" dirty="0"/>
          </a:p>
          <a:p>
            <a:pPr marL="0" indent="0" algn="ctr">
              <a:buNone/>
            </a:pPr>
            <a:r>
              <a:rPr lang="ru-RU" sz="2800" b="1" dirty="0"/>
              <a:t>-   мотивационный (между "хочу" и "хочу</a:t>
            </a:r>
            <a:r>
              <a:rPr lang="ru-RU" sz="2800" b="1" dirty="0" smtClean="0"/>
              <a:t>"),</a:t>
            </a:r>
            <a:endParaRPr lang="ru-RU" sz="2800" b="1" dirty="0"/>
          </a:p>
          <a:p>
            <a:pPr marL="0" indent="0" algn="ctr">
              <a:buNone/>
            </a:pPr>
            <a:r>
              <a:rPr lang="ru-RU" sz="2800" b="1" dirty="0"/>
              <a:t>-   моральный (между «хочу» и «надо</a:t>
            </a:r>
            <a:r>
              <a:rPr lang="ru-RU" sz="2800" b="1" dirty="0" smtClean="0"/>
              <a:t>»),</a:t>
            </a:r>
            <a:endParaRPr lang="ru-RU" sz="2800" b="1" dirty="0"/>
          </a:p>
          <a:p>
            <a:pPr marL="0" indent="0" algn="ctr">
              <a:buNone/>
            </a:pPr>
            <a:r>
              <a:rPr lang="ru-RU" sz="2800" b="1" dirty="0"/>
              <a:t>-   нереализованного желания (между "хочу" и "могу</a:t>
            </a:r>
            <a:r>
              <a:rPr lang="ru-RU" sz="2800" b="1" dirty="0" smtClean="0"/>
              <a:t>"),</a:t>
            </a:r>
            <a:endParaRPr lang="ru-RU" sz="2800" b="1" dirty="0"/>
          </a:p>
          <a:p>
            <a:pPr marL="0" indent="0" algn="ctr">
              <a:buNone/>
            </a:pPr>
            <a:r>
              <a:rPr lang="ru-RU" sz="2800" b="1" dirty="0"/>
              <a:t>-   </a:t>
            </a:r>
            <a:r>
              <a:rPr lang="ru-RU" sz="2800" b="1" dirty="0" smtClean="0"/>
              <a:t>ролевой </a:t>
            </a:r>
            <a:r>
              <a:rPr lang="ru-RU" sz="2800" b="1" dirty="0"/>
              <a:t>(между «надо» и «надо</a:t>
            </a:r>
            <a:r>
              <a:rPr lang="ru-RU" sz="2800" b="1" dirty="0" smtClean="0"/>
              <a:t>»),</a:t>
            </a:r>
            <a:endParaRPr lang="ru-RU" sz="2800" b="1" dirty="0"/>
          </a:p>
          <a:p>
            <a:pPr marL="0" indent="0" algn="ctr">
              <a:buNone/>
            </a:pPr>
            <a:r>
              <a:rPr lang="ru-RU" sz="2800" b="1" dirty="0"/>
              <a:t>-   адаптационный (между «надо» и «могу</a:t>
            </a:r>
            <a:r>
              <a:rPr lang="ru-RU" sz="2800" b="1" dirty="0" smtClean="0"/>
              <a:t>»),</a:t>
            </a:r>
            <a:endParaRPr lang="ru-RU" sz="2800" b="1" dirty="0"/>
          </a:p>
          <a:p>
            <a:pPr marL="0" indent="0" algn="ctr">
              <a:buNone/>
            </a:pPr>
            <a:r>
              <a:rPr lang="ru-RU" sz="2800" b="1" dirty="0"/>
              <a:t>-   неадекватной самооценки (между "могу" и "могу") виды конфликтов</a:t>
            </a:r>
            <a:r>
              <a:rPr lang="ru-RU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98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513" y="313899"/>
            <a:ext cx="11163870" cy="64553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МЕЖЛИЧНОСТНЫЕ И ГРУППОВЫЕ. </a:t>
            </a:r>
          </a:p>
          <a:p>
            <a:pPr marL="0" indent="0" algn="just">
              <a:buNone/>
            </a:pPr>
            <a:r>
              <a:rPr lang="ru-RU" sz="2400" dirty="0"/>
              <a:t>В любом межличностном конфликте за­действованы, по меньшей мере, две стороны.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Межличностные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конфликты классифицируют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000" dirty="0"/>
              <a:t>-         по сферам их развертывания (деловые, семейные, бытовые, </a:t>
            </a:r>
            <a:r>
              <a:rPr lang="ru-RU" sz="2000" dirty="0" smtClean="0"/>
              <a:t>военные </a:t>
            </a:r>
            <a:r>
              <a:rPr lang="ru-RU" sz="2000" dirty="0"/>
              <a:t>и т.п</a:t>
            </a:r>
            <a:r>
              <a:rPr lang="ru-RU" sz="2000" dirty="0" smtClean="0"/>
              <a:t>.);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         по результатам (конструктивные и деструктивные</a:t>
            </a:r>
            <a:r>
              <a:rPr lang="ru-RU" sz="2000" dirty="0" smtClean="0"/>
              <a:t>);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         по критерию реальности их разделяют на</a:t>
            </a:r>
            <a:r>
              <a:rPr lang="ru-RU" sz="2000" dirty="0" smtClean="0"/>
              <a:t>: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         настоящие (конфликт существует объективно и воспринимается </a:t>
            </a:r>
            <a:r>
              <a:rPr lang="ru-RU" sz="2000" dirty="0" smtClean="0"/>
              <a:t>аде­кватно);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         условные (конфликт зависит от внешних обстоятельств, которые легко</a:t>
            </a:r>
          </a:p>
          <a:p>
            <a:pPr marL="0" indent="0">
              <a:buNone/>
            </a:pPr>
            <a:r>
              <a:rPr lang="ru-RU" sz="2000" dirty="0"/>
              <a:t>изменяются</a:t>
            </a:r>
            <a:r>
              <a:rPr lang="ru-RU" sz="2000" dirty="0" smtClean="0"/>
              <a:t>);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         смещенные (за явным скрывается другой конфликт</a:t>
            </a:r>
            <a:r>
              <a:rPr lang="ru-RU" sz="2000" dirty="0" smtClean="0"/>
              <a:t>);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         латентные (существует конфликтная ситуация, но конфликт не </a:t>
            </a:r>
            <a:r>
              <a:rPr lang="ru-RU" sz="2000" dirty="0" smtClean="0"/>
              <a:t>проис­ходит);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         ошибочные (не существует объективных оснований для конфликта. Он</a:t>
            </a:r>
          </a:p>
          <a:p>
            <a:pPr marL="0" indent="0">
              <a:buNone/>
            </a:pPr>
            <a:r>
              <a:rPr lang="ru-RU" sz="2000" dirty="0"/>
              <a:t>происходит лишь в связи с ошибками восприятия</a:t>
            </a:r>
            <a:r>
              <a:rPr lang="ru-RU" sz="2400" dirty="0"/>
              <a:t> </a:t>
            </a:r>
            <a:r>
              <a:rPr lang="ru-RU" sz="2000" dirty="0"/>
              <a:t>и понимания). </a:t>
            </a:r>
          </a:p>
        </p:txBody>
      </p:sp>
    </p:spTree>
    <p:extLst>
      <p:ext uri="{BB962C8B-B14F-4D97-AF65-F5344CB8AC3E}">
        <p14:creationId xmlns:p14="http://schemas.microsoft.com/office/powerpoint/2010/main" val="2119518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799" y="395785"/>
            <a:ext cx="10099343" cy="55154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Конфликты в организациях.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 smtClean="0"/>
              <a:t>По </a:t>
            </a:r>
            <a:r>
              <a:rPr lang="ru-RU" sz="2400" b="1" dirty="0"/>
              <a:t>составу участников их разделяют </a:t>
            </a:r>
            <a:r>
              <a:rPr lang="ru-RU" sz="2400" b="1" dirty="0" smtClean="0"/>
              <a:t>на </a:t>
            </a:r>
            <a:r>
              <a:rPr lang="ru-RU" sz="2400" b="1" dirty="0"/>
              <a:t>категории:</a:t>
            </a:r>
          </a:p>
          <a:p>
            <a:pPr marL="0" indent="0">
              <a:buNone/>
            </a:pPr>
            <a:r>
              <a:rPr lang="ru-RU" sz="2400" dirty="0" smtClean="0"/>
              <a:t>- межличностные,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</a:t>
            </a:r>
            <a:r>
              <a:rPr lang="ru-RU" sz="2400" dirty="0" smtClean="0"/>
              <a:t>межгрупповые,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 личность - группа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По источникам конфликтной энергии </a:t>
            </a:r>
            <a:r>
              <a:rPr lang="ru-RU" sz="2400" b="1" dirty="0" smtClean="0"/>
              <a:t>конфликты </a:t>
            </a:r>
            <a:r>
              <a:rPr lang="ru-RU" sz="2400" b="1" dirty="0"/>
              <a:t>делятся на</a:t>
            </a:r>
            <a:r>
              <a:rPr lang="ru-RU" sz="2400" b="1" dirty="0" smtClean="0"/>
              <a:t>:</a:t>
            </a:r>
            <a:endParaRPr lang="ru-RU" sz="2400" b="1" dirty="0"/>
          </a:p>
          <a:p>
            <a:pPr>
              <a:buAutoNum type="arabicPeriod"/>
            </a:pPr>
            <a:r>
              <a:rPr lang="ru-RU" sz="2400" dirty="0" smtClean="0"/>
              <a:t>Структурные.</a:t>
            </a:r>
          </a:p>
          <a:p>
            <a:pPr>
              <a:buAutoNum type="arabicPeriod"/>
            </a:pPr>
            <a:r>
              <a:rPr lang="ru-RU" sz="2400" dirty="0" smtClean="0"/>
              <a:t>Инновационные.</a:t>
            </a:r>
          </a:p>
          <a:p>
            <a:pPr>
              <a:buAutoNum type="arabicPeriod"/>
            </a:pPr>
            <a:r>
              <a:rPr lang="ru-RU" sz="2400" dirty="0" smtClean="0"/>
              <a:t>Позиционные. </a:t>
            </a:r>
          </a:p>
          <a:p>
            <a:pPr>
              <a:buAutoNum type="arabicPeriod"/>
            </a:pPr>
            <a:r>
              <a:rPr lang="ru-RU" sz="2400" dirty="0" smtClean="0"/>
              <a:t>Динамические.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3350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6096" y="382137"/>
            <a:ext cx="9648516" cy="55290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ПОЛИТИЧЕСКИЕ КОНФЛИКТЫ </a:t>
            </a:r>
          </a:p>
          <a:p>
            <a:pPr marL="0" indent="0" algn="just">
              <a:buNone/>
            </a:pPr>
            <a:r>
              <a:rPr lang="ru-RU" sz="2400" dirty="0" smtClean="0"/>
              <a:t>Политические </a:t>
            </a:r>
            <a:r>
              <a:rPr lang="ru-RU" sz="2400" dirty="0"/>
              <a:t>конфликты разделяют на межгосударственные и внутри­политические. Их особенностью является борьба за политическое влияние в обществе или на международной арене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Среди внутриполитических конфликтов выделяют</a:t>
            </a:r>
            <a:r>
              <a:rPr lang="ru-RU" sz="2400" b="1" dirty="0" smtClean="0"/>
              <a:t>:</a:t>
            </a:r>
          </a:p>
          <a:p>
            <a:pPr marL="0" indent="0">
              <a:buNone/>
            </a:pPr>
            <a:r>
              <a:rPr lang="ru-RU" sz="2400" dirty="0" smtClean="0"/>
              <a:t>- классовые</a:t>
            </a:r>
            <a:r>
              <a:rPr lang="ru-RU" sz="2400" dirty="0"/>
              <a:t>,</a:t>
            </a:r>
          </a:p>
          <a:p>
            <a:pPr marL="0" indent="0">
              <a:buNone/>
            </a:pPr>
            <a:r>
              <a:rPr lang="ru-RU" sz="2400" dirty="0" smtClean="0"/>
              <a:t>-     </a:t>
            </a:r>
            <a:r>
              <a:rPr lang="ru-RU" sz="2400" dirty="0"/>
              <a:t>между политическими партиями и движениями,</a:t>
            </a:r>
          </a:p>
          <a:p>
            <a:pPr marL="0" indent="0">
              <a:buNone/>
            </a:pPr>
            <a:r>
              <a:rPr lang="ru-RU" sz="2400" dirty="0" smtClean="0"/>
              <a:t>-     </a:t>
            </a:r>
            <a:r>
              <a:rPr lang="ru-RU" sz="2400" dirty="0"/>
              <a:t>между ветвями власти,</a:t>
            </a:r>
          </a:p>
          <a:p>
            <a:pPr marL="0" indent="0">
              <a:buNone/>
            </a:pPr>
            <a:r>
              <a:rPr lang="ru-RU" sz="2400" dirty="0" smtClean="0"/>
              <a:t>- </a:t>
            </a:r>
            <a:r>
              <a:rPr lang="ru-RU" sz="2400" dirty="0"/>
              <a:t>борьбу за лидерство в государстве, партии, движении.</a:t>
            </a:r>
          </a:p>
        </p:txBody>
      </p:sp>
    </p:spTree>
    <p:extLst>
      <p:ext uri="{BB962C8B-B14F-4D97-AF65-F5344CB8AC3E}">
        <p14:creationId xmlns:p14="http://schemas.microsoft.com/office/powerpoint/2010/main" val="33173591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125</TotalTime>
  <Words>672</Words>
  <Application>Microsoft Office PowerPoint</Application>
  <PresentationFormat>Широкоэкранный</PresentationFormat>
  <Paragraphs>93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Легкий дым</vt:lpstr>
      <vt:lpstr>Социальный конфликт. Причины и истоки возникновения социальных конфликтов.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Таранюк</dc:creator>
  <cp:lastModifiedBy>Анастасия Таранюк</cp:lastModifiedBy>
  <cp:revision>11</cp:revision>
  <dcterms:created xsi:type="dcterms:W3CDTF">2016-01-25T02:05:51Z</dcterms:created>
  <dcterms:modified xsi:type="dcterms:W3CDTF">2016-01-28T02:46:03Z</dcterms:modified>
</cp:coreProperties>
</file>