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3" autoAdjust="0"/>
    <p:restoredTop sz="94660"/>
  </p:normalViewPr>
  <p:slideViewPr>
    <p:cSldViewPr snapToGrid="0">
      <p:cViewPr varScale="1">
        <p:scale>
          <a:sx n="78" d="100"/>
          <a:sy n="78" d="100"/>
        </p:scale>
        <p:origin x="19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7E86-EB64-4BE9-864E-328DC0B7A2E5}" type="datetimeFigureOut">
              <a:rPr lang="ru-RU" smtClean="0"/>
              <a:t>16.09.2022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E2BF8-FF60-4983-9AEF-40B86FB7CA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0421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7E86-EB64-4BE9-864E-328DC0B7A2E5}" type="datetimeFigureOut">
              <a:rPr lang="ru-RU" smtClean="0"/>
              <a:t>16.09.2022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E2BF8-FF60-4983-9AEF-40B86FB7CA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9606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7E86-EB64-4BE9-864E-328DC0B7A2E5}" type="datetimeFigureOut">
              <a:rPr lang="ru-RU" smtClean="0"/>
              <a:t>16.09.2022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E2BF8-FF60-4983-9AEF-40B86FB7CA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5985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7E86-EB64-4BE9-864E-328DC0B7A2E5}" type="datetimeFigureOut">
              <a:rPr lang="ru-RU" smtClean="0"/>
              <a:t>16.09.2022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E2BF8-FF60-4983-9AEF-40B86FB7CA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460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7E86-EB64-4BE9-864E-328DC0B7A2E5}" type="datetimeFigureOut">
              <a:rPr lang="ru-RU" smtClean="0"/>
              <a:t>16.09.2022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E2BF8-FF60-4983-9AEF-40B86FB7CA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4587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7E86-EB64-4BE9-864E-328DC0B7A2E5}" type="datetimeFigureOut">
              <a:rPr lang="ru-RU" smtClean="0"/>
              <a:t>16.09.2022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E2BF8-FF60-4983-9AEF-40B86FB7CA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2376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7E86-EB64-4BE9-864E-328DC0B7A2E5}" type="datetimeFigureOut">
              <a:rPr lang="ru-RU" smtClean="0"/>
              <a:t>16.09.2022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E2BF8-FF60-4983-9AEF-40B86FB7CA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2950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7E86-EB64-4BE9-864E-328DC0B7A2E5}" type="datetimeFigureOut">
              <a:rPr lang="ru-RU" smtClean="0"/>
              <a:t>16.09.2022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E2BF8-FF60-4983-9AEF-40B86FB7CA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8156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7E86-EB64-4BE9-864E-328DC0B7A2E5}" type="datetimeFigureOut">
              <a:rPr lang="ru-RU" smtClean="0"/>
              <a:t>16.09.2022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E2BF8-FF60-4983-9AEF-40B86FB7CA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0441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7E86-EB64-4BE9-864E-328DC0B7A2E5}" type="datetimeFigureOut">
              <a:rPr lang="ru-RU" smtClean="0"/>
              <a:t>16.09.2022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E2BF8-FF60-4983-9AEF-40B86FB7CA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077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7E86-EB64-4BE9-864E-328DC0B7A2E5}" type="datetimeFigureOut">
              <a:rPr lang="ru-RU" smtClean="0"/>
              <a:t>16.09.2022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E2BF8-FF60-4983-9AEF-40B86FB7CA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4476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487E86-EB64-4BE9-864E-328DC0B7A2E5}" type="datetimeFigureOut">
              <a:rPr lang="ru-RU" smtClean="0"/>
              <a:t>16.09.2022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3E2BF8-FF60-4983-9AEF-40B86FB7CA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7215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135" y="110141"/>
            <a:ext cx="10935729" cy="6389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23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9557" y="688022"/>
            <a:ext cx="11479427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Структура данных (СД</a:t>
            </a:r>
            <a:r>
              <a:rPr lang="ru-RU" sz="2400" dirty="0" smtClean="0"/>
              <a:t>) - </a:t>
            </a:r>
            <a:r>
              <a:rPr lang="ru-RU" sz="3200" dirty="0" smtClean="0"/>
              <a:t>это программная абстракция, позволяющая хранить и обрабатывать данные, представленные в определенном виде. </a:t>
            </a:r>
          </a:p>
          <a:p>
            <a:r>
              <a:rPr lang="ru-RU" sz="3200" dirty="0" smtClean="0"/>
              <a:t>Структура данных неразрывно связана с набором операций, которые можно к этим данным применять. Структура должна обеспечивать удобство </a:t>
            </a:r>
            <a:r>
              <a:rPr lang="ru-RU" sz="3200" dirty="0" err="1" smtClean="0"/>
              <a:t>искорость</a:t>
            </a:r>
            <a:r>
              <a:rPr lang="ru-RU" sz="3200" dirty="0" smtClean="0"/>
              <a:t> применения определенных операций. </a:t>
            </a:r>
          </a:p>
          <a:p>
            <a:r>
              <a:rPr lang="ru-RU" sz="3200" dirty="0" smtClean="0"/>
              <a:t>Связь между структурой хранения данных и операциями формально закрепляется в языках программирования с помощью понятия тип данных.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696469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0962" y="827903"/>
            <a:ext cx="9638270" cy="707886"/>
          </a:xfrm>
          <a:prstGeom prst="rect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</a:rPr>
              <a:t>Классификация по различным признакам</a:t>
            </a:r>
            <a:endParaRPr lang="ru-RU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87795" y="1547794"/>
            <a:ext cx="30150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ПО ОТНОШЕНИЮ ПОРЯДКА</a:t>
            </a:r>
            <a:endParaRPr lang="ru-RU" sz="3200" b="1" dirty="0"/>
          </a:p>
        </p:txBody>
      </p:sp>
      <p:sp>
        <p:nvSpPr>
          <p:cNvPr id="6" name="Стрелка вниз 5"/>
          <p:cNvSpPr/>
          <p:nvPr/>
        </p:nvSpPr>
        <p:spPr>
          <a:xfrm rot="2810334">
            <a:off x="3562842" y="2464880"/>
            <a:ext cx="509272" cy="161158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6875108" y="2716733"/>
            <a:ext cx="1144428" cy="109019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94269" y="3707027"/>
            <a:ext cx="37935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УПОРЯДОЧЕННЫЕ СТРУКТУРЫ</a:t>
            </a:r>
          </a:p>
          <a:p>
            <a:r>
              <a:rPr lang="ru-RU" sz="2400" dirty="0" smtClean="0"/>
              <a:t>Элементы располагаются по порядку в соответствии со значением некоторого признака</a:t>
            </a:r>
            <a:endParaRPr lang="ru-RU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8019536" y="3707027"/>
            <a:ext cx="30644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НЕУПОРЯДОЧЕННЫЕ</a:t>
            </a:r>
          </a:p>
          <a:p>
            <a:r>
              <a:rPr lang="ru-RU" sz="2400" dirty="0"/>
              <a:t>В них не определен порядок элементов</a:t>
            </a:r>
          </a:p>
        </p:txBody>
      </p:sp>
    </p:spTree>
    <p:extLst>
      <p:ext uri="{BB962C8B-B14F-4D97-AF65-F5344CB8AC3E}">
        <p14:creationId xmlns:p14="http://schemas.microsoft.com/office/powerpoint/2010/main" val="2897402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517584"/>
            <a:ext cx="104207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</a:rPr>
              <a:t>По характеру отношений между элементами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3" name="Двойная стрелка влево/вверх 2"/>
          <p:cNvSpPr/>
          <p:nvPr/>
        </p:nvSpPr>
        <p:spPr>
          <a:xfrm>
            <a:off x="3252158" y="1466491"/>
            <a:ext cx="1518250" cy="1828800"/>
          </a:xfrm>
          <a:prstGeom prst="lef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5294673" y="1451170"/>
            <a:ext cx="1408051" cy="185944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69343" y="2812211"/>
            <a:ext cx="268281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Линейные структуры</a:t>
            </a:r>
          </a:p>
          <a:p>
            <a:pPr algn="ctr"/>
            <a:endParaRPr lang="ru-RU" sz="3200" dirty="0"/>
          </a:p>
          <a:p>
            <a:pPr algn="ctr"/>
            <a:r>
              <a:rPr lang="ru-RU" sz="3200" dirty="0" smtClean="0"/>
              <a:t>Все элементы равноправны</a:t>
            </a:r>
            <a:endParaRPr lang="ru-RU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6812923" y="2812211"/>
            <a:ext cx="372661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Нелинейные</a:t>
            </a:r>
          </a:p>
          <a:p>
            <a:r>
              <a:rPr lang="ru-RU" sz="2400" dirty="0" smtClean="0"/>
              <a:t>Между элементами существуют отношения подчиненности  или они могут быть связаны логическими условиями. 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3237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64897" y="552090"/>
            <a:ext cx="86695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accent1">
                    <a:lumMod val="75000"/>
                  </a:schemeClr>
                </a:solidFill>
              </a:rPr>
              <a:t>По однородности структуры</a:t>
            </a:r>
            <a:endParaRPr lang="ru-RU" sz="5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Выноска со стрелками влево/вправо 2"/>
          <p:cNvSpPr/>
          <p:nvPr/>
        </p:nvSpPr>
        <p:spPr>
          <a:xfrm>
            <a:off x="5572664" y="1751162"/>
            <a:ext cx="854015" cy="2907102"/>
          </a:xfrm>
          <a:prstGeom prst="left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923026" y="1820174"/>
            <a:ext cx="3959525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Однородные</a:t>
            </a:r>
          </a:p>
          <a:p>
            <a:r>
              <a:rPr lang="ru-RU" sz="3200" dirty="0" smtClean="0"/>
              <a:t>Содержащие элементарные данные только одного типа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7781026" y="1820174"/>
            <a:ext cx="34333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</a:rPr>
              <a:t>неоднородные</a:t>
            </a:r>
            <a:endParaRPr lang="ru-RU" sz="3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3363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8354" y="629728"/>
            <a:ext cx="1034307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70C0"/>
                </a:solidFill>
              </a:rPr>
              <a:t>По технологии обработки данных</a:t>
            </a:r>
          </a:p>
          <a:p>
            <a:endParaRPr lang="ru-RU" dirty="0"/>
          </a:p>
        </p:txBody>
      </p:sp>
      <p:sp>
        <p:nvSpPr>
          <p:cNvPr id="3" name="Стрелка вниз 2"/>
          <p:cNvSpPr/>
          <p:nvPr/>
        </p:nvSpPr>
        <p:spPr>
          <a:xfrm rot="1780855">
            <a:off x="3001992" y="1431985"/>
            <a:ext cx="828136" cy="142335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638354" y="3312544"/>
            <a:ext cx="467551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ЦЕНТРАЛИЗОВАННАЯ БД</a:t>
            </a:r>
          </a:p>
          <a:p>
            <a:r>
              <a:rPr lang="ru-RU" sz="3200" dirty="0" smtClean="0"/>
              <a:t>Хранится в памяти одной вычислительной системы</a:t>
            </a:r>
            <a:endParaRPr lang="ru-RU" sz="3200" dirty="0"/>
          </a:p>
        </p:txBody>
      </p:sp>
      <p:sp>
        <p:nvSpPr>
          <p:cNvPr id="5" name="Стрелка вниз 4"/>
          <p:cNvSpPr/>
          <p:nvPr/>
        </p:nvSpPr>
        <p:spPr>
          <a:xfrm rot="20126826">
            <a:off x="7647985" y="1411973"/>
            <a:ext cx="772267" cy="146061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883879" y="2967002"/>
            <a:ext cx="447711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РАСПРЕДЕЛЕННАЯ</a:t>
            </a:r>
          </a:p>
          <a:p>
            <a:r>
              <a:rPr lang="ru-RU" sz="2800" dirty="0"/>
              <a:t>СОСТОИТ ИЗ НЕСКОЛЬКИХ ЧАСТЕЙ,ХРАНИМЫХ В РАЗЛИЧНЫХ ЭВМ ВЫЧИСЛИТЕЛЬНОЙ СЕТИ </a:t>
            </a:r>
          </a:p>
        </p:txBody>
      </p:sp>
    </p:spTree>
    <p:extLst>
      <p:ext uri="{BB962C8B-B14F-4D97-AF65-F5344CB8AC3E}">
        <p14:creationId xmlns:p14="http://schemas.microsoft.com/office/powerpoint/2010/main" val="2113087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39600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33909" y="431321"/>
            <a:ext cx="84625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ПО СПОСОБУ ДОСТУПА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26544" y="1759788"/>
            <a:ext cx="4278702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Файл-сервер.</a:t>
            </a:r>
            <a:r>
              <a:rPr lang="ru-RU" dirty="0">
                <a:solidFill>
                  <a:srgbClr val="C00000"/>
                </a:solidFill>
              </a:rPr>
              <a:t> </a:t>
            </a:r>
            <a:endParaRPr lang="ru-RU" dirty="0" smtClean="0">
              <a:solidFill>
                <a:srgbClr val="C00000"/>
              </a:solidFill>
            </a:endParaRPr>
          </a:p>
          <a:p>
            <a:r>
              <a:rPr lang="ru-RU" sz="2000" dirty="0" smtClean="0"/>
              <a:t>Архитектура </a:t>
            </a:r>
            <a:r>
              <a:rPr lang="ru-RU" sz="2000" dirty="0"/>
              <a:t>систем БД с сетевым </a:t>
            </a:r>
            <a:r>
              <a:rPr lang="ru-RU" sz="2000" dirty="0" smtClean="0"/>
              <a:t>доступом </a:t>
            </a:r>
            <a:r>
              <a:rPr lang="ru-RU" sz="2000" dirty="0"/>
              <a:t>предполагает выделение одной из машин сети в </a:t>
            </a:r>
            <a:r>
              <a:rPr lang="ru-RU" sz="2000" dirty="0" smtClean="0"/>
              <a:t>качестве </a:t>
            </a:r>
            <a:r>
              <a:rPr lang="ru-RU" sz="2000" dirty="0"/>
              <a:t>центральной (сервер файлов). На такой машине </a:t>
            </a:r>
            <a:r>
              <a:rPr lang="ru-RU" sz="2000" dirty="0" smtClean="0"/>
              <a:t>хранится </a:t>
            </a:r>
            <a:r>
              <a:rPr lang="ru-RU" sz="2000" dirty="0"/>
              <a:t>совместно используемая централизованная БД. Все другие машины сети выполняют функции рабочих </a:t>
            </a:r>
            <a:r>
              <a:rPr lang="ru-RU" sz="2000" dirty="0" smtClean="0"/>
              <a:t>станций</a:t>
            </a:r>
            <a:r>
              <a:rPr lang="ru-RU" sz="2000" dirty="0"/>
              <a:t>, с помощью которых поддерживается доступ </a:t>
            </a:r>
            <a:r>
              <a:rPr lang="ru-RU" sz="2000" dirty="0" smtClean="0"/>
              <a:t>пользовательской </a:t>
            </a:r>
            <a:r>
              <a:rPr lang="ru-RU" sz="2000" dirty="0"/>
              <a:t>системы к централизованной БД.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073660" y="1759788"/>
            <a:ext cx="3976778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</a:rPr>
              <a:t>Клиент-сервер. </a:t>
            </a:r>
            <a:endParaRPr lang="ru-RU" sz="3200" b="1" dirty="0" smtClean="0">
              <a:solidFill>
                <a:srgbClr val="C00000"/>
              </a:solidFill>
            </a:endParaRPr>
          </a:p>
          <a:p>
            <a:r>
              <a:rPr lang="ru-RU" dirty="0" smtClean="0"/>
              <a:t> </a:t>
            </a:r>
            <a:r>
              <a:rPr lang="ru-RU" dirty="0"/>
              <a:t>помимо </a:t>
            </a:r>
            <a:r>
              <a:rPr lang="ru-RU"/>
              <a:t>хранения </a:t>
            </a:r>
            <a:r>
              <a:rPr lang="ru-RU" smtClean="0"/>
              <a:t>централизованной </a:t>
            </a:r>
            <a:r>
              <a:rPr lang="ru-RU" dirty="0"/>
              <a:t>БД, центральная машина (сервер базы данных) должна обеспечивать выполнение основного объема </a:t>
            </a:r>
            <a:r>
              <a:rPr lang="ru-RU" dirty="0" smtClean="0"/>
              <a:t>обработки </a:t>
            </a:r>
            <a:r>
              <a:rPr lang="ru-RU" dirty="0"/>
              <a:t>данных. Запрос на данные, выдаваемый </a:t>
            </a:r>
            <a:r>
              <a:rPr lang="ru-RU" dirty="0" smtClean="0"/>
              <a:t>клиентом , </a:t>
            </a:r>
            <a:r>
              <a:rPr lang="ru-RU" dirty="0"/>
              <a:t>порождает поиск и извлечение данных на сервере. Извлеченные данные (но не файлы) транспортируются по сети от сервера к клиенту. </a:t>
            </a:r>
          </a:p>
        </p:txBody>
      </p:sp>
    </p:spTree>
    <p:extLst>
      <p:ext uri="{BB962C8B-B14F-4D97-AF65-F5344CB8AC3E}">
        <p14:creationId xmlns:p14="http://schemas.microsoft.com/office/powerpoint/2010/main" val="3788532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252</Words>
  <Application>Microsoft Office PowerPoint</Application>
  <PresentationFormat>Широкоэкранный</PresentationFormat>
  <Paragraphs>29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8</cp:revision>
  <dcterms:created xsi:type="dcterms:W3CDTF">2022-09-14T19:00:55Z</dcterms:created>
  <dcterms:modified xsi:type="dcterms:W3CDTF">2022-09-16T06:23:37Z</dcterms:modified>
</cp:coreProperties>
</file>