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26"/>
  </p:notesMasterIdLst>
  <p:sldIdLst>
    <p:sldId id="256" r:id="rId2"/>
    <p:sldId id="257" r:id="rId3"/>
    <p:sldId id="258" r:id="rId4"/>
    <p:sldId id="259" r:id="rId5"/>
    <p:sldId id="278" r:id="rId6"/>
    <p:sldId id="260" r:id="rId7"/>
    <p:sldId id="267" r:id="rId8"/>
    <p:sldId id="268" r:id="rId9"/>
    <p:sldId id="269" r:id="rId10"/>
    <p:sldId id="270" r:id="rId11"/>
    <p:sldId id="276" r:id="rId12"/>
    <p:sldId id="271" r:id="rId13"/>
    <p:sldId id="272" r:id="rId14"/>
    <p:sldId id="279" r:id="rId15"/>
    <p:sldId id="273" r:id="rId16"/>
    <p:sldId id="274" r:id="rId17"/>
    <p:sldId id="275" r:id="rId18"/>
    <p:sldId id="277" r:id="rId19"/>
    <p:sldId id="261" r:id="rId20"/>
    <p:sldId id="262" r:id="rId21"/>
    <p:sldId id="263" r:id="rId22"/>
    <p:sldId id="264" r:id="rId23"/>
    <p:sldId id="265" r:id="rId24"/>
    <p:sldId id="266" r:id="rId25"/>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BDE36AB-BCBA-4C49-8F41-077FF0015FD1}" type="datetimeFigureOut">
              <a:rPr lang="ru-RU" altLang="ru-RU"/>
              <a:pPr>
                <a:defRPr/>
              </a:pPr>
              <a:t>20.02.2023</a:t>
            </a:fld>
            <a:endParaRPr lang="ru-RU" alt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ru-RU" altLang="ru-RU" noProof="0" smtClean="0"/>
              <a:t>Образец текста</a:t>
            </a:r>
          </a:p>
          <a:p>
            <a:pPr lvl="1"/>
            <a:r>
              <a:rPr lang="ru-RU" altLang="ru-RU" noProof="0" smtClean="0"/>
              <a:t>Второй уровень</a:t>
            </a:r>
          </a:p>
          <a:p>
            <a:pPr lvl="2"/>
            <a:r>
              <a:rPr lang="ru-RU" altLang="ru-RU" noProof="0" smtClean="0"/>
              <a:t>Третий уровень</a:t>
            </a:r>
          </a:p>
          <a:p>
            <a:pPr lvl="3"/>
            <a:r>
              <a:rPr lang="ru-RU" altLang="ru-RU" noProof="0" smtClean="0"/>
              <a:t>Четвертый уровень</a:t>
            </a:r>
          </a:p>
          <a:p>
            <a:pPr lvl="4"/>
            <a:r>
              <a:rPr lang="ru-RU" alt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974E5254-C8CF-45E1-915F-C0B332563CB5}" type="slidenum">
              <a:rPr lang="ru-RU" altLang="ru-RU"/>
              <a:pPr>
                <a:defRPr/>
              </a:pPr>
              <a:t>‹#›</a:t>
            </a:fld>
            <a:endParaRPr lang="ru-RU" altLang="ru-RU"/>
          </a:p>
        </p:txBody>
      </p:sp>
    </p:spTree>
    <p:extLst>
      <p:ext uri="{BB962C8B-B14F-4D97-AF65-F5344CB8AC3E}">
        <p14:creationId xmlns:p14="http://schemas.microsoft.com/office/powerpoint/2010/main" val="27534236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fld id="{A22913F1-7690-4248-B8A0-FA3DC70B4EFA}"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25A3AA0-5D5A-425F-AF84-E5A7CD167060}" type="slidenum">
              <a:rPr lang="ru-RU" altLang="ru-RU"/>
              <a:pPr>
                <a:defRPr/>
              </a:pPr>
              <a:t>‹#›</a:t>
            </a:fld>
            <a:endParaRPr lang="ru-RU" altLang="ru-RU"/>
          </a:p>
        </p:txBody>
      </p:sp>
    </p:spTree>
    <p:extLst>
      <p:ext uri="{BB962C8B-B14F-4D97-AF65-F5344CB8AC3E}">
        <p14:creationId xmlns:p14="http://schemas.microsoft.com/office/powerpoint/2010/main" val="3991862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DBCF031C-41E5-4617-AA4C-ECCB59C48262}" type="datetime1">
              <a:rPr lang="ru-RU" altLang="ru-RU"/>
              <a:pPr>
                <a:defRPr/>
              </a:pPr>
              <a:t>20.02.2023</a:t>
            </a:fld>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3CECCB06-DAB7-47D0-9606-D4AF70BC11DB}" type="slidenum">
              <a:rPr lang="ru-RU" altLang="ru-RU"/>
              <a:pPr>
                <a:defRPr/>
              </a:pPr>
              <a:t>‹#›</a:t>
            </a:fld>
            <a:endParaRPr lang="ru-RU" altLang="ru-RU"/>
          </a:p>
        </p:txBody>
      </p:sp>
    </p:spTree>
    <p:extLst>
      <p:ext uri="{BB962C8B-B14F-4D97-AF65-F5344CB8AC3E}">
        <p14:creationId xmlns:p14="http://schemas.microsoft.com/office/powerpoint/2010/main" val="3138691643"/>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5A962B1A-B72D-40A5-B25A-BAE61C1E7791}"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4026A51-7372-418F-A853-78BAAF77D189}" type="slidenum">
              <a:rPr lang="ru-RU" altLang="ru-RU"/>
              <a:pPr>
                <a:defRPr/>
              </a:pPr>
              <a:t>‹#›</a:t>
            </a:fld>
            <a:endParaRPr lang="ru-RU" altLang="ru-RU"/>
          </a:p>
        </p:txBody>
      </p:sp>
    </p:spTree>
    <p:extLst>
      <p:ext uri="{BB962C8B-B14F-4D97-AF65-F5344CB8AC3E}">
        <p14:creationId xmlns:p14="http://schemas.microsoft.com/office/powerpoint/2010/main" val="125740255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eaLnBrk="1" hangingPunct="1">
              <a:defRPr/>
            </a:pPr>
            <a:r>
              <a:rPr lang="en-US" dirty="0"/>
              <a:t>“</a:t>
            </a:r>
          </a:p>
        </p:txBody>
      </p:sp>
      <p:sp>
        <p:nvSpPr>
          <p:cNvPr id="6" name="TextBox 5"/>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eaLnBrk="1" hangingPunct="1">
              <a:defRPr/>
            </a:pPr>
            <a:r>
              <a:rPr lang="en-US" dirty="0"/>
              <a:t>”</a:t>
            </a:r>
          </a:p>
        </p:txBody>
      </p:sp>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3"/>
          <p:cNvSpPr>
            <a:spLocks noGrp="1"/>
          </p:cNvSpPr>
          <p:nvPr>
            <p:ph type="dt" sz="half" idx="15"/>
          </p:nvPr>
        </p:nvSpPr>
        <p:spPr/>
        <p:txBody>
          <a:bodyPr/>
          <a:lstStyle>
            <a:lvl1pPr>
              <a:defRPr/>
            </a:lvl1pPr>
          </a:lstStyle>
          <a:p>
            <a:pPr>
              <a:defRPr/>
            </a:pPr>
            <a:fld id="{AC5B884E-825A-409B-8201-AA40F4A36919}" type="datetime1">
              <a:rPr lang="ru-RU" altLang="ru-RU"/>
              <a:pPr>
                <a:defRPr/>
              </a:pPr>
              <a:t>20.02.2023</a:t>
            </a:fld>
            <a:endParaRPr lang="ru-RU" altLang="ru-RU"/>
          </a:p>
        </p:txBody>
      </p:sp>
      <p:sp>
        <p:nvSpPr>
          <p:cNvPr id="8" name="Footer Placeholder 4"/>
          <p:cNvSpPr>
            <a:spLocks noGrp="1"/>
          </p:cNvSpPr>
          <p:nvPr>
            <p:ph type="ftr" sz="quarter" idx="16"/>
          </p:nvPr>
        </p:nvSpPr>
        <p:spPr/>
        <p:txBody>
          <a:bodyPr/>
          <a:lstStyle>
            <a:lvl1pPr>
              <a:defRPr/>
            </a:lvl1pPr>
          </a:lstStyle>
          <a:p>
            <a:pPr>
              <a:defRPr/>
            </a:pPr>
            <a:endParaRPr lang="ru-RU"/>
          </a:p>
        </p:txBody>
      </p:sp>
      <p:sp>
        <p:nvSpPr>
          <p:cNvPr id="9" name="Slide Number Placeholder 5"/>
          <p:cNvSpPr>
            <a:spLocks noGrp="1"/>
          </p:cNvSpPr>
          <p:nvPr>
            <p:ph type="sldNum" sz="quarter" idx="17"/>
          </p:nvPr>
        </p:nvSpPr>
        <p:spPr/>
        <p:txBody>
          <a:bodyPr/>
          <a:lstStyle>
            <a:lvl1pPr>
              <a:defRPr/>
            </a:lvl1pPr>
          </a:lstStyle>
          <a:p>
            <a:pPr>
              <a:defRPr/>
            </a:pPr>
            <a:fld id="{5CB28C20-E3AC-4A76-8D51-80CCBDE4D123}" type="slidenum">
              <a:rPr lang="ru-RU" altLang="ru-RU"/>
              <a:pPr>
                <a:defRPr/>
              </a:pPr>
              <a:t>‹#›</a:t>
            </a:fld>
            <a:endParaRPr lang="ru-RU" altLang="ru-RU"/>
          </a:p>
        </p:txBody>
      </p:sp>
    </p:spTree>
    <p:extLst>
      <p:ext uri="{BB962C8B-B14F-4D97-AF65-F5344CB8AC3E}">
        <p14:creationId xmlns:p14="http://schemas.microsoft.com/office/powerpoint/2010/main" val="3987475678"/>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D9BD567E-1C02-4165-9C10-8B043F2E7251}"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3214386-85A3-4094-8F32-2288625D0491}" type="slidenum">
              <a:rPr lang="ru-RU" altLang="ru-RU"/>
              <a:pPr>
                <a:defRPr/>
              </a:pPr>
              <a:t>‹#›</a:t>
            </a:fld>
            <a:endParaRPr lang="ru-RU" altLang="ru-RU"/>
          </a:p>
        </p:txBody>
      </p:sp>
    </p:spTree>
    <p:extLst>
      <p:ext uri="{BB962C8B-B14F-4D97-AF65-F5344CB8AC3E}">
        <p14:creationId xmlns:p14="http://schemas.microsoft.com/office/powerpoint/2010/main" val="1699070333"/>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cxnSp>
        <p:nvCxnSpPr>
          <p:cNvPr id="9" name="Straight Connector 16"/>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Date Placeholder 3"/>
          <p:cNvSpPr>
            <a:spLocks noGrp="1"/>
          </p:cNvSpPr>
          <p:nvPr>
            <p:ph type="dt" sz="half" idx="18"/>
          </p:nvPr>
        </p:nvSpPr>
        <p:spPr/>
        <p:txBody>
          <a:bodyPr/>
          <a:lstStyle>
            <a:lvl1pPr>
              <a:defRPr/>
            </a:lvl1pPr>
          </a:lstStyle>
          <a:p>
            <a:pPr>
              <a:defRPr/>
            </a:pPr>
            <a:fld id="{FCCFC356-6650-4EED-9A49-701CA05BCC2C}" type="datetime1">
              <a:rPr lang="ru-RU" altLang="ru-RU"/>
              <a:pPr>
                <a:defRPr/>
              </a:pPr>
              <a:t>20.02.2023</a:t>
            </a:fld>
            <a:endParaRPr lang="ru-RU" altLang="ru-RU"/>
          </a:p>
        </p:txBody>
      </p:sp>
      <p:sp>
        <p:nvSpPr>
          <p:cNvPr id="12" name="Footer Placeholder 4"/>
          <p:cNvSpPr>
            <a:spLocks noGrp="1"/>
          </p:cNvSpPr>
          <p:nvPr>
            <p:ph type="ftr" sz="quarter" idx="19"/>
          </p:nvPr>
        </p:nvSpPr>
        <p:spPr/>
        <p:txBody>
          <a:bodyPr/>
          <a:lstStyle>
            <a:lvl1pPr>
              <a:defRPr/>
            </a:lvl1pPr>
          </a:lstStyle>
          <a:p>
            <a:pPr>
              <a:defRPr/>
            </a:pPr>
            <a:endParaRPr lang="ru-RU"/>
          </a:p>
        </p:txBody>
      </p:sp>
      <p:sp>
        <p:nvSpPr>
          <p:cNvPr id="13" name="Slide Number Placeholder 5"/>
          <p:cNvSpPr>
            <a:spLocks noGrp="1"/>
          </p:cNvSpPr>
          <p:nvPr>
            <p:ph type="sldNum" sz="quarter" idx="20"/>
          </p:nvPr>
        </p:nvSpPr>
        <p:spPr/>
        <p:txBody>
          <a:bodyPr/>
          <a:lstStyle>
            <a:lvl1pPr>
              <a:defRPr/>
            </a:lvl1pPr>
          </a:lstStyle>
          <a:p>
            <a:pPr>
              <a:defRPr/>
            </a:pPr>
            <a:fld id="{8685E31C-3824-4EF5-9E13-51374F3ADCCA}" type="slidenum">
              <a:rPr lang="ru-RU" altLang="ru-RU"/>
              <a:pPr>
                <a:defRPr/>
              </a:pPr>
              <a:t>‹#›</a:t>
            </a:fld>
            <a:endParaRPr lang="ru-RU" altLang="ru-RU"/>
          </a:p>
        </p:txBody>
      </p:sp>
    </p:spTree>
    <p:extLst>
      <p:ext uri="{BB962C8B-B14F-4D97-AF65-F5344CB8AC3E}">
        <p14:creationId xmlns:p14="http://schemas.microsoft.com/office/powerpoint/2010/main" val="3674172513"/>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cxnSp>
        <p:nvCxnSpPr>
          <p:cNvPr id="12" name="Straight Connector 1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3"/>
          <p:cNvSpPr>
            <a:spLocks noGrp="1"/>
          </p:cNvSpPr>
          <p:nvPr>
            <p:ph type="dt" sz="half" idx="23"/>
          </p:nvPr>
        </p:nvSpPr>
        <p:spPr/>
        <p:txBody>
          <a:bodyPr/>
          <a:lstStyle>
            <a:lvl1pPr>
              <a:defRPr/>
            </a:lvl1pPr>
          </a:lstStyle>
          <a:p>
            <a:pPr>
              <a:defRPr/>
            </a:pPr>
            <a:fld id="{4C4BC5B8-24A1-4DB5-8DDC-03DB85F61581}" type="datetime1">
              <a:rPr lang="ru-RU" altLang="ru-RU"/>
              <a:pPr>
                <a:defRPr/>
              </a:pPr>
              <a:t>20.02.2023</a:t>
            </a:fld>
            <a:endParaRPr lang="ru-RU" altLang="ru-RU"/>
          </a:p>
        </p:txBody>
      </p:sp>
      <p:sp>
        <p:nvSpPr>
          <p:cNvPr id="16" name="Footer Placeholder 4"/>
          <p:cNvSpPr>
            <a:spLocks noGrp="1"/>
          </p:cNvSpPr>
          <p:nvPr>
            <p:ph type="ftr" sz="quarter" idx="24"/>
          </p:nvPr>
        </p:nvSpPr>
        <p:spPr/>
        <p:txBody>
          <a:bodyPr/>
          <a:lstStyle>
            <a:lvl1pPr>
              <a:defRPr/>
            </a:lvl1pPr>
          </a:lstStyle>
          <a:p>
            <a:pPr>
              <a:defRPr/>
            </a:pPr>
            <a:endParaRPr lang="ru-RU"/>
          </a:p>
        </p:txBody>
      </p:sp>
      <p:sp>
        <p:nvSpPr>
          <p:cNvPr id="17" name="Slide Number Placeholder 5"/>
          <p:cNvSpPr>
            <a:spLocks noGrp="1"/>
          </p:cNvSpPr>
          <p:nvPr>
            <p:ph type="sldNum" sz="quarter" idx="25"/>
          </p:nvPr>
        </p:nvSpPr>
        <p:spPr/>
        <p:txBody>
          <a:bodyPr/>
          <a:lstStyle>
            <a:lvl1pPr>
              <a:defRPr/>
            </a:lvl1pPr>
          </a:lstStyle>
          <a:p>
            <a:pPr>
              <a:defRPr/>
            </a:pPr>
            <a:fld id="{BDCC4FEA-597F-4552-9F40-F48E8FF8F241}" type="slidenum">
              <a:rPr lang="ru-RU" altLang="ru-RU"/>
              <a:pPr>
                <a:defRPr/>
              </a:pPr>
              <a:t>‹#›</a:t>
            </a:fld>
            <a:endParaRPr lang="ru-RU" altLang="ru-RU"/>
          </a:p>
        </p:txBody>
      </p:sp>
    </p:spTree>
    <p:extLst>
      <p:ext uri="{BB962C8B-B14F-4D97-AF65-F5344CB8AC3E}">
        <p14:creationId xmlns:p14="http://schemas.microsoft.com/office/powerpoint/2010/main" val="2044676617"/>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E6D4E00-65DC-4EA8-8BAA-6B1F303CFAC7}"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8881EB5-1566-40F3-8ADB-4BFCAF621C86}" type="slidenum">
              <a:rPr lang="ru-RU" altLang="ru-RU"/>
              <a:pPr>
                <a:defRPr/>
              </a:pPr>
              <a:t>‹#›</a:t>
            </a:fld>
            <a:endParaRPr lang="ru-RU" altLang="ru-RU"/>
          </a:p>
        </p:txBody>
      </p:sp>
    </p:spTree>
    <p:extLst>
      <p:ext uri="{BB962C8B-B14F-4D97-AF65-F5344CB8AC3E}">
        <p14:creationId xmlns:p14="http://schemas.microsoft.com/office/powerpoint/2010/main" val="2216278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849CADC5-8959-43D2-BC2E-E33C097FEDD0}"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7C0BF21-93FF-4E85-A7FB-88C5B8551653}" type="slidenum">
              <a:rPr lang="ru-RU" altLang="ru-RU"/>
              <a:pPr>
                <a:defRPr/>
              </a:pPr>
              <a:t>‹#›</a:t>
            </a:fld>
            <a:endParaRPr lang="ru-RU" altLang="ru-RU"/>
          </a:p>
        </p:txBody>
      </p:sp>
    </p:spTree>
    <p:extLst>
      <p:ext uri="{BB962C8B-B14F-4D97-AF65-F5344CB8AC3E}">
        <p14:creationId xmlns:p14="http://schemas.microsoft.com/office/powerpoint/2010/main" val="131512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B17DCC8E-9E70-45BF-BD21-9F09CEE2425E}"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8254C0F-7141-4476-A8E3-B967DF5B2917}" type="slidenum">
              <a:rPr lang="ru-RU" altLang="ru-RU"/>
              <a:pPr>
                <a:defRPr/>
              </a:pPr>
              <a:t>‹#›</a:t>
            </a:fld>
            <a:endParaRPr lang="ru-RU" altLang="ru-RU"/>
          </a:p>
        </p:txBody>
      </p:sp>
    </p:spTree>
    <p:extLst>
      <p:ext uri="{BB962C8B-B14F-4D97-AF65-F5344CB8AC3E}">
        <p14:creationId xmlns:p14="http://schemas.microsoft.com/office/powerpoint/2010/main" val="390827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3FA23A2F-4824-424F-AECE-153974B47C39}" type="datetime1">
              <a:rPr lang="ru-RU" altLang="ru-RU"/>
              <a:pPr>
                <a:defRPr/>
              </a:pPr>
              <a:t>20.02.2023</a:t>
            </a:fld>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76BDC871-F765-4DB4-A5FC-2C85F02E3D17}" type="slidenum">
              <a:rPr lang="ru-RU" altLang="ru-RU"/>
              <a:pPr>
                <a:defRPr/>
              </a:pPr>
              <a:t>‹#›</a:t>
            </a:fld>
            <a:endParaRPr lang="ru-RU" altLang="ru-RU"/>
          </a:p>
        </p:txBody>
      </p:sp>
    </p:spTree>
    <p:extLst>
      <p:ext uri="{BB962C8B-B14F-4D97-AF65-F5344CB8AC3E}">
        <p14:creationId xmlns:p14="http://schemas.microsoft.com/office/powerpoint/2010/main" val="253738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24C3FB07-0E4C-4942-8BD8-6A094AFF1F24}" type="datetime1">
              <a:rPr lang="ru-RU" altLang="ru-RU"/>
              <a:pPr>
                <a:defRPr/>
              </a:pPr>
              <a:t>20.02.2023</a:t>
            </a:fld>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2139B399-95DB-4570-A13C-19CF93E146BB}" type="slidenum">
              <a:rPr lang="ru-RU" altLang="ru-RU"/>
              <a:pPr>
                <a:defRPr/>
              </a:pPr>
              <a:t>‹#›</a:t>
            </a:fld>
            <a:endParaRPr lang="ru-RU" altLang="ru-RU"/>
          </a:p>
        </p:txBody>
      </p:sp>
    </p:spTree>
    <p:extLst>
      <p:ext uri="{BB962C8B-B14F-4D97-AF65-F5344CB8AC3E}">
        <p14:creationId xmlns:p14="http://schemas.microsoft.com/office/powerpoint/2010/main" val="405988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8E0AB55F-2B6D-4372-B1AC-F8DB8AD7CCD0}" type="datetime1">
              <a:rPr lang="ru-RU" altLang="ru-RU"/>
              <a:pPr>
                <a:defRPr/>
              </a:pPr>
              <a:t>20.02.2023</a:t>
            </a:fld>
            <a:endParaRPr lang="ru-RU" alt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78DBEB41-A5CD-4699-88D3-324B654358D1}" type="slidenum">
              <a:rPr lang="ru-RU" altLang="ru-RU"/>
              <a:pPr>
                <a:defRPr/>
              </a:pPr>
              <a:t>‹#›</a:t>
            </a:fld>
            <a:endParaRPr lang="ru-RU" altLang="ru-RU"/>
          </a:p>
        </p:txBody>
      </p:sp>
    </p:spTree>
    <p:extLst>
      <p:ext uri="{BB962C8B-B14F-4D97-AF65-F5344CB8AC3E}">
        <p14:creationId xmlns:p14="http://schemas.microsoft.com/office/powerpoint/2010/main" val="290761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A230CC70-B77D-48B7-B394-76101886DA3C}" type="datetime1">
              <a:rPr lang="ru-RU" altLang="ru-RU"/>
              <a:pPr>
                <a:defRPr/>
              </a:pPr>
              <a:t>20.02.2023</a:t>
            </a:fld>
            <a:endParaRPr lang="ru-RU" alt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8B71DD0E-1C86-4A96-A392-1B361C7E6A2B}" type="slidenum">
              <a:rPr lang="ru-RU" altLang="ru-RU"/>
              <a:pPr>
                <a:defRPr/>
              </a:pPr>
              <a:t>‹#›</a:t>
            </a:fld>
            <a:endParaRPr lang="ru-RU" altLang="ru-RU"/>
          </a:p>
        </p:txBody>
      </p:sp>
    </p:spTree>
    <p:extLst>
      <p:ext uri="{BB962C8B-B14F-4D97-AF65-F5344CB8AC3E}">
        <p14:creationId xmlns:p14="http://schemas.microsoft.com/office/powerpoint/2010/main" val="936108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03EB958-79C0-4162-B17A-963A5B519C1A}" type="datetime1">
              <a:rPr lang="ru-RU" altLang="ru-RU"/>
              <a:pPr>
                <a:defRPr/>
              </a:pPr>
              <a:t>20.02.2023</a:t>
            </a:fld>
            <a:endParaRPr lang="ru-RU" alt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FBF345BB-B257-46CE-94DB-1FF016ED68AA}" type="slidenum">
              <a:rPr lang="ru-RU" altLang="ru-RU"/>
              <a:pPr>
                <a:defRPr/>
              </a:pPr>
              <a:t>‹#›</a:t>
            </a:fld>
            <a:endParaRPr lang="ru-RU" altLang="ru-RU"/>
          </a:p>
        </p:txBody>
      </p:sp>
    </p:spTree>
    <p:extLst>
      <p:ext uri="{BB962C8B-B14F-4D97-AF65-F5344CB8AC3E}">
        <p14:creationId xmlns:p14="http://schemas.microsoft.com/office/powerpoint/2010/main" val="4149671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4954BC15-9283-4EBC-9A25-AE167C9B9F90}" type="datetime1">
              <a:rPr lang="ru-RU" altLang="ru-RU"/>
              <a:pPr>
                <a:defRPr/>
              </a:pPr>
              <a:t>20.02.2023</a:t>
            </a:fld>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2F533C58-267F-485B-B9B2-74B20FB90B34}" type="slidenum">
              <a:rPr lang="ru-RU" altLang="ru-RU"/>
              <a:pPr>
                <a:defRPr/>
              </a:pPr>
              <a:t>‹#›</a:t>
            </a:fld>
            <a:endParaRPr lang="ru-RU" altLang="ru-RU"/>
          </a:p>
        </p:txBody>
      </p:sp>
    </p:spTree>
    <p:extLst>
      <p:ext uri="{BB962C8B-B14F-4D97-AF65-F5344CB8AC3E}">
        <p14:creationId xmlns:p14="http://schemas.microsoft.com/office/powerpoint/2010/main" val="823420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81E2A6A4-7EA1-4ED1-BA0F-AE8C74EC1B14}" type="datetime1">
              <a:rPr lang="ru-RU" altLang="ru-RU"/>
              <a:pPr>
                <a:defRPr/>
              </a:pPr>
              <a:t>20.02.2023</a:t>
            </a:fld>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825519E3-C044-4742-9510-B065BA5A2DAC}" type="slidenum">
              <a:rPr lang="ru-RU" altLang="ru-RU"/>
              <a:pPr>
                <a:defRPr/>
              </a:pPr>
              <a:t>‹#›</a:t>
            </a:fld>
            <a:endParaRPr lang="ru-RU" altLang="ru-RU"/>
          </a:p>
        </p:txBody>
      </p:sp>
    </p:spTree>
    <p:extLst>
      <p:ext uri="{BB962C8B-B14F-4D97-AF65-F5344CB8AC3E}">
        <p14:creationId xmlns:p14="http://schemas.microsoft.com/office/powerpoint/2010/main" val="1447483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2" name="Title Placeholder 1"/>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заголовка</a:t>
            </a:r>
            <a:endParaRPr lang="en-US" altLang="ru-RU" smtClean="0"/>
          </a:p>
        </p:txBody>
      </p:sp>
      <p:sp>
        <p:nvSpPr>
          <p:cNvPr id="1043" name="Text Placeholder 2"/>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eaLnBrk="1" hangingPunct="1">
              <a:defRPr sz="1100" b="0" i="0" smtClean="0">
                <a:solidFill>
                  <a:schemeClr val="tx1">
                    <a:tint val="75000"/>
                    <a:alpha val="60000"/>
                  </a:schemeClr>
                </a:solidFill>
              </a:defRPr>
            </a:lvl1pPr>
          </a:lstStyle>
          <a:p>
            <a:pPr>
              <a:defRPr/>
            </a:pPr>
            <a:fld id="{DC80E4DB-26F2-4B4C-8106-02887C4795D1}" type="datetime1">
              <a:rPr lang="ru-RU" altLang="ru-RU"/>
              <a:pPr>
                <a:defRPr/>
              </a:pPr>
              <a:t>20.02.2023</a:t>
            </a:fld>
            <a:endParaRPr lang="ru-RU" altLang="ru-RU"/>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eaLnBrk="1" hangingPunct="1">
              <a:defRPr sz="1100" b="0" i="0">
                <a:solidFill>
                  <a:schemeClr val="tx1">
                    <a:tint val="75000"/>
                    <a:alpha val="60000"/>
                  </a:schemeClr>
                </a:solidFill>
              </a:defRPr>
            </a:lvl1pPr>
          </a:lstStyle>
          <a:p>
            <a:pPr>
              <a:defRPr/>
            </a:pPr>
            <a:endParaRPr lang="ru-RU"/>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lgn="ctr" eaLnBrk="1" hangingPunct="1">
              <a:defRPr sz="2801" b="0" i="0" smtClean="0">
                <a:solidFill>
                  <a:schemeClr val="tx1">
                    <a:tint val="75000"/>
                  </a:schemeClr>
                </a:solidFill>
              </a:defRPr>
            </a:lvl1pPr>
          </a:lstStyle>
          <a:p>
            <a:pPr>
              <a:defRPr/>
            </a:pPr>
            <a:fld id="{9B12A82A-ADEA-4AB1-8662-CAC646CA178C}" type="slidenum">
              <a:rPr lang="ru-RU" altLang="ru-RU"/>
              <a:pPr>
                <a:defRPr/>
              </a:pPr>
              <a:t>‹#›</a:t>
            </a:fld>
            <a:endParaRPr lang="ru-RU" altLang="ru-RU"/>
          </a:p>
        </p:txBody>
      </p:sp>
    </p:spTree>
  </p:cSld>
  <p:clrMap bg1="dk1" tx1="lt1" bg2="dk2" tx2="lt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8" r:id="rId12"/>
    <p:sldLayoutId id="2147483885" r:id="rId13"/>
    <p:sldLayoutId id="2147483889" r:id="rId14"/>
    <p:sldLayoutId id="2147483890" r:id="rId15"/>
    <p:sldLayoutId id="2147483886" r:id="rId16"/>
    <p:sldLayoutId id="2147483887" r:id="rId17"/>
  </p:sldLayoutIdLst>
  <p:hf sldNum="0" hdr="0" dt="0"/>
  <p:txStyles>
    <p:titleStyle>
      <a:lvl1pPr algn="l" defTabSz="457200" rtl="0" fontAlgn="base">
        <a:spcBef>
          <a:spcPct val="0"/>
        </a:spcBef>
        <a:spcAft>
          <a:spcPct val="0"/>
        </a:spcAft>
        <a:defRPr sz="4200" kern="1200">
          <a:solidFill>
            <a:schemeClr val="tx2"/>
          </a:solidFill>
          <a:latin typeface="+mj-lt"/>
          <a:ea typeface="+mj-ea"/>
          <a:cs typeface="+mj-cs"/>
        </a:defRPr>
      </a:lvl1pPr>
      <a:lvl2pPr algn="l" defTabSz="457200" rtl="0" fontAlgn="base">
        <a:spcBef>
          <a:spcPct val="0"/>
        </a:spcBef>
        <a:spcAft>
          <a:spcPct val="0"/>
        </a:spcAft>
        <a:defRPr sz="4200">
          <a:solidFill>
            <a:schemeClr val="tx2"/>
          </a:solidFill>
          <a:latin typeface="Century Gothic" panose="020B0502020202020204" pitchFamily="34" charset="0"/>
        </a:defRPr>
      </a:lvl2pPr>
      <a:lvl3pPr algn="l" defTabSz="457200" rtl="0" fontAlgn="base">
        <a:spcBef>
          <a:spcPct val="0"/>
        </a:spcBef>
        <a:spcAft>
          <a:spcPct val="0"/>
        </a:spcAft>
        <a:defRPr sz="4200">
          <a:solidFill>
            <a:schemeClr val="tx2"/>
          </a:solidFill>
          <a:latin typeface="Century Gothic" panose="020B0502020202020204" pitchFamily="34" charset="0"/>
        </a:defRPr>
      </a:lvl3pPr>
      <a:lvl4pPr algn="l" defTabSz="457200" rtl="0" fontAlgn="base">
        <a:spcBef>
          <a:spcPct val="0"/>
        </a:spcBef>
        <a:spcAft>
          <a:spcPct val="0"/>
        </a:spcAft>
        <a:defRPr sz="4200">
          <a:solidFill>
            <a:schemeClr val="tx2"/>
          </a:solidFill>
          <a:latin typeface="Century Gothic" panose="020B0502020202020204" pitchFamily="34" charset="0"/>
        </a:defRPr>
      </a:lvl4pPr>
      <a:lvl5pPr algn="l" defTabSz="457200" rtl="0" fontAlgn="base">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fontAlgn="base">
        <a:spcBef>
          <a:spcPts val="100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fontAlgn="base">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fontAlgn="base">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fontAlgn="base">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866775" y="1447800"/>
            <a:ext cx="6619875" cy="3328988"/>
          </a:xfrm>
        </p:spPr>
        <p:txBody>
          <a:bodyPr rtlCol="0">
            <a:normAutofit fontScale="90000"/>
          </a:bodyPr>
          <a:lstStyle/>
          <a:p>
            <a:pPr defTabSz="457207" fontAlgn="auto">
              <a:spcAft>
                <a:spcPts val="0"/>
              </a:spcAft>
              <a:defRPr/>
            </a:pPr>
            <a:r>
              <a:rPr lang="ru-RU" dirty="0" smtClean="0">
                <a:cs typeface="Segoe UI" pitchFamily="34" charset="0"/>
              </a:rPr>
              <a:t>Оформление результатов </a:t>
            </a:r>
            <a:r>
              <a:rPr lang="ru-RU" dirty="0" smtClean="0">
                <a:cs typeface="Segoe UI" pitchFamily="34" charset="0"/>
              </a:rPr>
              <a:t>тестирования</a:t>
            </a:r>
            <a:endParaRPr lang="ru-RU" dirty="0">
              <a:cs typeface="Segoe UI" pitchFamily="34" charset="0"/>
            </a:endParaRPr>
          </a:p>
        </p:txBody>
      </p:sp>
      <p:sp>
        <p:nvSpPr>
          <p:cNvPr id="9" name="Подзаголовок 8"/>
          <p:cNvSpPr>
            <a:spLocks noGrp="1"/>
          </p:cNvSpPr>
          <p:nvPr>
            <p:ph type="subTitle" idx="1"/>
          </p:nvPr>
        </p:nvSpPr>
        <p:spPr>
          <a:xfrm>
            <a:off x="866775" y="4776788"/>
            <a:ext cx="6619875" cy="862012"/>
          </a:xfrm>
        </p:spPr>
        <p:txBody>
          <a:bodyPr rtlCol="0">
            <a:normAutofit/>
          </a:bodyPr>
          <a:lstStyle/>
          <a:p>
            <a:pPr defTabSz="457207" fontAlgn="auto">
              <a:spcAft>
                <a:spcPts val="0"/>
              </a:spcAft>
              <a:buClr>
                <a:schemeClr val="bg2">
                  <a:lumMod val="40000"/>
                  <a:lumOff val="60000"/>
                </a:schemeClr>
              </a:buClr>
              <a:buFont typeface="Wingdings 2"/>
              <a:buNone/>
              <a:defRPr/>
            </a:pPr>
            <a:endParaRPr lang="ru-RU" dirty="0">
              <a:ea typeface="+mn-ea"/>
              <a:cs typeface="Segoe U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2"/>
          <p:cNvSpPr>
            <a:spLocks noGrp="1"/>
          </p:cNvSpPr>
          <p:nvPr>
            <p:ph type="title"/>
          </p:nvPr>
        </p:nvSpPr>
        <p:spPr/>
        <p:txBody>
          <a:bodyPr/>
          <a:lstStyle/>
          <a:p>
            <a:r>
              <a:rPr lang="ru-RU" altLang="ru-RU" smtClean="0"/>
              <a:t>Краткое описание (summary)</a:t>
            </a:r>
          </a:p>
        </p:txBody>
      </p:sp>
      <p:sp>
        <p:nvSpPr>
          <p:cNvPr id="15363" name="Содержимое 1"/>
          <p:cNvSpPr>
            <a:spLocks noGrp="1"/>
          </p:cNvSpPr>
          <p:nvPr>
            <p:ph idx="1"/>
          </p:nvPr>
        </p:nvSpPr>
        <p:spPr/>
        <p:txBody>
          <a:bodyPr/>
          <a:lstStyle/>
          <a:p>
            <a:r>
              <a:rPr lang="ru-RU" altLang="ru-RU" smtClean="0"/>
              <a:t>В этой части TRR даётся краткое описание того, какие билды были протестированы, есть ли в качестве приложения прогресс или регресс, есть ли какие-либо проблемы, требующие внимания руководства.</a:t>
            </a:r>
          </a:p>
          <a:p>
            <a:r>
              <a:rPr lang="ru-RU" altLang="ru-RU" smtClean="0"/>
              <a:t>Краткое описание – важная часть отчёта, т.к. менеджеру проекта приходится просматривать огромное количество документации, и он часто принимает решение о необходимости более детального изучения отчёта как раз на основе краткого описания.</a:t>
            </a:r>
          </a:p>
          <a:p>
            <a:endParaRPr lang="ru-RU" altLang="ru-RU"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2"/>
          <p:cNvSpPr>
            <a:spLocks noGrp="1"/>
          </p:cNvSpPr>
          <p:nvPr>
            <p:ph type="title"/>
          </p:nvPr>
        </p:nvSpPr>
        <p:spPr/>
        <p:txBody>
          <a:bodyPr/>
          <a:lstStyle/>
          <a:p>
            <a:r>
              <a:rPr lang="ru-RU" altLang="ru-RU" smtClean="0"/>
              <a:t>Краткое описание (summary). Пример</a:t>
            </a:r>
          </a:p>
        </p:txBody>
      </p:sp>
      <p:sp>
        <p:nvSpPr>
          <p:cNvPr id="24577" name="Содержимое 1"/>
          <p:cNvSpPr>
            <a:spLocks noGrp="1"/>
          </p:cNvSpPr>
          <p:nvPr>
            <p:ph idx="1"/>
          </p:nvPr>
        </p:nvSpPr>
        <p:spPr>
          <a:xfrm>
            <a:off x="500063" y="1524000"/>
            <a:ext cx="8186737" cy="5048250"/>
          </a:xfrm>
        </p:spPr>
        <p:txBody>
          <a:bodyPr rtlCol="0">
            <a:normAutofit lnSpcReduction="10000"/>
          </a:bodyPr>
          <a:lstStyle/>
          <a:p>
            <a:pPr marL="342906" indent="-342906" defTabSz="457207" fontAlgn="auto">
              <a:spcAft>
                <a:spcPts val="0"/>
              </a:spcAft>
              <a:buClr>
                <a:schemeClr val="bg2">
                  <a:lumMod val="40000"/>
                  <a:lumOff val="60000"/>
                </a:schemeClr>
              </a:buClr>
              <a:buFont typeface="Wingdings 3" charset="2"/>
              <a:buChar char=""/>
              <a:defRPr/>
            </a:pPr>
            <a:r>
              <a:rPr lang="ru-RU" altLang="ru-RU" sz="2300" i="1" smtClean="0"/>
              <a:t>Билд 1.0.78 был успешно инсталирован под обеими платформами (Windows XP sp2.en, FedoraCore 6.0). Смоук-тест пройден успешно. Приложение работает стабильно, основная функциональность работоспособна. Существующие проблемы в основном связаны с функциональностью, реализованной с момента выпуска последнего билда. Большинство найденных ранее ошибок успешно устранено и верифицировано. Наблюдается значительный прогресс в качестве приложения. На текущий момент выполнено более 80% запланированных тестов (остальные планируется выполнить до конца следующей недели). Было обнаружено всего четыре новых ошибки с важностью «высокая». </a:t>
            </a:r>
            <a:endParaRPr lang="ru-RU" altLang="ru-RU" sz="2300" smtClean="0"/>
          </a:p>
          <a:p>
            <a:pPr marL="342906" indent="-342906" defTabSz="457207" fontAlgn="auto">
              <a:spcAft>
                <a:spcPts val="0"/>
              </a:spcAft>
              <a:buClr>
                <a:schemeClr val="bg2">
                  <a:lumMod val="40000"/>
                  <a:lumOff val="60000"/>
                </a:schemeClr>
              </a:buClr>
              <a:buFont typeface="Wingdings 3" charset="2"/>
              <a:buChar char=""/>
              <a:defRPr/>
            </a:pPr>
            <a:endParaRPr lang="ru-RU" altLang="ru-RU"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2"/>
          <p:cNvSpPr>
            <a:spLocks noGrp="1"/>
          </p:cNvSpPr>
          <p:nvPr>
            <p:ph type="title"/>
          </p:nvPr>
        </p:nvSpPr>
        <p:spPr/>
        <p:txBody>
          <a:bodyPr/>
          <a:lstStyle/>
          <a:p>
            <a:r>
              <a:rPr lang="ru-RU" altLang="ru-RU" smtClean="0"/>
              <a:t>Расписание (testing timetable) </a:t>
            </a:r>
          </a:p>
        </p:txBody>
      </p:sp>
      <p:sp>
        <p:nvSpPr>
          <p:cNvPr id="17411" name="Содержимое 1"/>
          <p:cNvSpPr>
            <a:spLocks noGrp="1"/>
          </p:cNvSpPr>
          <p:nvPr>
            <p:ph idx="1"/>
          </p:nvPr>
        </p:nvSpPr>
        <p:spPr/>
        <p:txBody>
          <a:bodyPr/>
          <a:lstStyle/>
          <a:p>
            <a:r>
              <a:rPr lang="ru-RU" altLang="ru-RU" smtClean="0"/>
              <a:t>В данном разделе отчёта приводится детализированное описание того, какая работа и на протяжении какого времени выполнялась каждым тестировщиком.</a:t>
            </a:r>
          </a:p>
        </p:txBody>
      </p:sp>
      <p:graphicFrame>
        <p:nvGraphicFramePr>
          <p:cNvPr id="5" name="Table 4"/>
          <p:cNvGraphicFramePr>
            <a:graphicFrameLocks noGrp="1"/>
          </p:cNvGraphicFramePr>
          <p:nvPr/>
        </p:nvGraphicFramePr>
        <p:xfrm>
          <a:off x="1258888" y="3573463"/>
          <a:ext cx="6096000" cy="371475"/>
        </p:xfrm>
        <a:graphic>
          <a:graphicData uri="http://schemas.openxmlformats.org/drawingml/2006/table">
            <a:tbl>
              <a:tblPr/>
              <a:tblGrid>
                <a:gridCol w="1081087"/>
                <a:gridCol w="1152525"/>
                <a:gridCol w="1727200"/>
                <a:gridCol w="2135188"/>
              </a:tblGrid>
              <a:tr h="371475">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ФИО</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Дата</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Описание</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Длительность, ч</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2"/>
          <p:cNvSpPr>
            <a:spLocks noGrp="1"/>
          </p:cNvSpPr>
          <p:nvPr>
            <p:ph type="title"/>
          </p:nvPr>
        </p:nvSpPr>
        <p:spPr/>
        <p:txBody>
          <a:bodyPr/>
          <a:lstStyle/>
          <a:p>
            <a:r>
              <a:rPr lang="ru-RU" altLang="ru-RU" smtClean="0"/>
              <a:t>Рекомендации (recomendations) </a:t>
            </a:r>
          </a:p>
        </p:txBody>
      </p:sp>
      <p:sp>
        <p:nvSpPr>
          <p:cNvPr id="18435" name="Содержимое 1"/>
          <p:cNvSpPr>
            <a:spLocks noGrp="1"/>
          </p:cNvSpPr>
          <p:nvPr>
            <p:ph idx="1"/>
          </p:nvPr>
        </p:nvSpPr>
        <p:spPr>
          <a:xfrm>
            <a:off x="285750" y="1285875"/>
            <a:ext cx="8401050" cy="5000625"/>
          </a:xfrm>
        </p:spPr>
        <p:txBody>
          <a:bodyPr/>
          <a:lstStyle/>
          <a:p>
            <a:r>
              <a:rPr lang="ru-RU" altLang="ru-RU" smtClean="0"/>
              <a:t>В этой части TRR следует подчеркнуть те важные моменты, на которые следует обратить внимание руководству или лидерам проектных команд. Здесь также, возможно, будет дана рекомендация на передачу проекта заказчику («передачу в продакшн»).</a:t>
            </a:r>
          </a:p>
        </p:txBody>
      </p:sp>
      <p:sp>
        <p:nvSpPr>
          <p:cNvPr id="4" name="Нижний колонтитул 3"/>
          <p:cNvSpPr>
            <a:spLocks noGrp="1"/>
          </p:cNvSpPr>
          <p:nvPr>
            <p:ph type="ftr" sz="quarter" idx="11"/>
          </p:nvPr>
        </p:nvSpPr>
        <p:spPr/>
        <p:txBody>
          <a:bodyPr/>
          <a:lstStyle/>
          <a:p>
            <a:pPr>
              <a:defRPr/>
            </a:pP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title"/>
          </p:nvPr>
        </p:nvSpPr>
        <p:spPr>
          <a:xfrm>
            <a:off x="468313" y="0"/>
            <a:ext cx="8229600" cy="1219200"/>
          </a:xfrm>
        </p:spPr>
        <p:txBody>
          <a:bodyPr/>
          <a:lstStyle/>
          <a:p>
            <a:r>
              <a:rPr lang="ru-RU" altLang="ru-RU" smtClean="0"/>
              <a:t>Примеры</a:t>
            </a:r>
          </a:p>
        </p:txBody>
      </p:sp>
      <p:sp>
        <p:nvSpPr>
          <p:cNvPr id="19459" name="Content Placeholder 1"/>
          <p:cNvSpPr>
            <a:spLocks noGrp="1"/>
          </p:cNvSpPr>
          <p:nvPr>
            <p:ph idx="1"/>
          </p:nvPr>
        </p:nvSpPr>
        <p:spPr>
          <a:xfrm>
            <a:off x="539750" y="1341438"/>
            <a:ext cx="8147050" cy="5334000"/>
          </a:xfrm>
        </p:spPr>
        <p:txBody>
          <a:bodyPr/>
          <a:lstStyle/>
          <a:p>
            <a:pPr marL="514350" indent="-514350">
              <a:buFont typeface="Wingdings 2" panose="05020102010507070707" pitchFamily="18" charset="2"/>
              <a:buAutoNum type="arabicPeriod"/>
            </a:pPr>
            <a:r>
              <a:rPr lang="ru-RU" altLang="ru-RU" smtClean="0"/>
              <a:t>Билд 3.45 рекомендован в продакшн. Билд работает стабильно. Все найденные баги закрыты. </a:t>
            </a:r>
          </a:p>
          <a:p>
            <a:pPr marL="514350" indent="-514350">
              <a:buFont typeface="Wingdings 2" panose="05020102010507070707" pitchFamily="18" charset="2"/>
              <a:buAutoNum type="arabicPeriod"/>
            </a:pPr>
            <a:r>
              <a:rPr lang="ru-RU" altLang="ru-RU" smtClean="0"/>
              <a:t>Рекомендуется уделить особое внимание регрессионному тестированию в связи с резким возрастанием количества багов, найденных в ранее реализованной и протестированной функциональности. </a:t>
            </a:r>
          </a:p>
          <a:p>
            <a:pPr marL="514350" indent="-514350">
              <a:buFont typeface="Wingdings 2" panose="05020102010507070707" pitchFamily="18" charset="2"/>
              <a:buAutoNum type="arabicPeriod"/>
            </a:pPr>
            <a:r>
              <a:rPr lang="ru-RU" altLang="ru-RU" smtClean="0"/>
              <a:t>В связи с возникшими сложностями по тестированию приложения под FreeBSD рекомендуется рассмотреть возможность подключения к проекту специалистов по тестированию под данной платформой.</a:t>
            </a:r>
          </a:p>
          <a:p>
            <a:pPr marL="514350" indent="-514350"/>
            <a:endParaRPr lang="en-US" altLang="ru-RU"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2"/>
          <p:cNvSpPr>
            <a:spLocks noGrp="1"/>
          </p:cNvSpPr>
          <p:nvPr>
            <p:ph type="title"/>
          </p:nvPr>
        </p:nvSpPr>
        <p:spPr/>
        <p:txBody>
          <a:bodyPr/>
          <a:lstStyle/>
          <a:p>
            <a:r>
              <a:rPr lang="ru-RU" altLang="ru-RU" smtClean="0"/>
              <a:t>Статистика по ошибкам (bugs statistics) </a:t>
            </a:r>
          </a:p>
        </p:txBody>
      </p:sp>
      <p:sp>
        <p:nvSpPr>
          <p:cNvPr id="20483" name="Содержимое 1"/>
          <p:cNvSpPr>
            <a:spLocks noGrp="1"/>
          </p:cNvSpPr>
          <p:nvPr>
            <p:ph idx="1"/>
          </p:nvPr>
        </p:nvSpPr>
        <p:spPr/>
        <p:txBody>
          <a:bodyPr/>
          <a:lstStyle/>
          <a:p>
            <a:r>
              <a:rPr lang="ru-RU" altLang="ru-RU" smtClean="0"/>
              <a:t>Здесь приводится сводная таблица, содержащая информацию об ошибках, с которыми команде тестировщиков приходилось иметь дело в </a:t>
            </a:r>
            <a:r>
              <a:rPr lang="ru-RU" altLang="ru-RU" i="1" smtClean="0"/>
              <a:t>подотчётный период</a:t>
            </a:r>
            <a:r>
              <a:rPr lang="ru-RU" altLang="ru-RU" smtClean="0"/>
              <a:t>.</a:t>
            </a:r>
          </a:p>
        </p:txBody>
      </p:sp>
      <p:sp>
        <p:nvSpPr>
          <p:cNvPr id="4" name="Нижний колонтитул 3"/>
          <p:cNvSpPr>
            <a:spLocks noGrp="1"/>
          </p:cNvSpPr>
          <p:nvPr>
            <p:ph type="ftr" sz="quarter" idx="11"/>
          </p:nvPr>
        </p:nvSpPr>
        <p:spPr/>
        <p:txBody>
          <a:bodyPr/>
          <a:lstStyle/>
          <a:p>
            <a:pPr>
              <a:defRPr/>
            </a:pPr>
            <a:endParaRPr lang="ru-RU"/>
          </a:p>
        </p:txBody>
      </p:sp>
      <p:graphicFrame>
        <p:nvGraphicFramePr>
          <p:cNvPr id="5" name="Table 4"/>
          <p:cNvGraphicFramePr>
            <a:graphicFrameLocks noGrp="1"/>
          </p:cNvGraphicFramePr>
          <p:nvPr/>
        </p:nvGraphicFramePr>
        <p:xfrm>
          <a:off x="755650" y="3149600"/>
          <a:ext cx="7920038" cy="2800496"/>
        </p:xfrm>
        <a:graphic>
          <a:graphicData uri="http://schemas.openxmlformats.org/drawingml/2006/table">
            <a:tbl>
              <a:tblPr/>
              <a:tblGrid>
                <a:gridCol w="1287463"/>
                <a:gridCol w="1395412"/>
                <a:gridCol w="1349375"/>
                <a:gridCol w="1017588"/>
                <a:gridCol w="1143000"/>
                <a:gridCol w="1727200"/>
              </a:tblGrid>
              <a:tr h="304731">
                <a:tc rowSpan="2">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Статус</a:t>
                      </a:r>
                      <a:endParaRPr kumimoji="0" lang="en-US"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rowSpan="2">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Количество</a:t>
                      </a:r>
                      <a:endParaRPr kumimoji="0" lang="en-US"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gridSpan="4">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Важность</a:t>
                      </a:r>
                      <a:endParaRPr kumimoji="0" lang="en-US"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479316">
                <a:tc vMerge="1">
                  <a:txBody>
                    <a:bodyPr/>
                    <a:lstStyle/>
                    <a:p>
                      <a:endParaRPr lang="ru-RU"/>
                    </a:p>
                  </a:txBody>
                  <a:tcPr/>
                </a:tc>
                <a:tc vMerge="1">
                  <a:txBody>
                    <a:bodyPr/>
                    <a:lstStyle/>
                    <a:p>
                      <a:endParaRPr lang="ru-RU"/>
                    </a:p>
                  </a:txBody>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Критическая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Высокая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Средняя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Минимальная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360281">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Исправлено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28</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3</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7</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10</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8</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r h="360281">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Проверено</a:t>
                      </a: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17</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2</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518042">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Открыто заново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2</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r h="431702">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Найдено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36</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11</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8</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12</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345996">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Отклонено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4</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3</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2"/>
          <p:cNvSpPr>
            <a:spLocks noGrp="1"/>
          </p:cNvSpPr>
          <p:nvPr>
            <p:ph type="title"/>
          </p:nvPr>
        </p:nvSpPr>
        <p:spPr/>
        <p:txBody>
          <a:bodyPr/>
          <a:lstStyle/>
          <a:p>
            <a:r>
              <a:rPr lang="ru-RU" altLang="ru-RU" smtClean="0"/>
              <a:t>Список новых ошибок (new bugs found) </a:t>
            </a:r>
          </a:p>
        </p:txBody>
      </p:sp>
      <p:sp>
        <p:nvSpPr>
          <p:cNvPr id="21507" name="Содержимое 1"/>
          <p:cNvSpPr>
            <a:spLocks noGrp="1"/>
          </p:cNvSpPr>
          <p:nvPr>
            <p:ph idx="1"/>
          </p:nvPr>
        </p:nvSpPr>
        <p:spPr/>
        <p:txBody>
          <a:bodyPr/>
          <a:lstStyle/>
          <a:p>
            <a:r>
              <a:rPr lang="ru-RU" altLang="ru-RU" smtClean="0"/>
              <a:t>Здесь приводится список ошибок, обнаруженных командой тестировщиков </a:t>
            </a:r>
            <a:r>
              <a:rPr lang="ru-RU" altLang="ru-RU" i="1" smtClean="0"/>
              <a:t>за подотчётный период</a:t>
            </a:r>
            <a:r>
              <a:rPr lang="ru-RU" altLang="ru-RU" smtClean="0"/>
              <a:t>.</a:t>
            </a:r>
          </a:p>
          <a:p>
            <a:r>
              <a:rPr lang="ru-RU" altLang="ru-RU" smtClean="0"/>
              <a:t>Список ошибок легко извлечь из баг-трекинговой системы.</a:t>
            </a:r>
          </a:p>
        </p:txBody>
      </p:sp>
      <p:sp>
        <p:nvSpPr>
          <p:cNvPr id="4" name="Нижний колонтитул 3"/>
          <p:cNvSpPr>
            <a:spLocks noGrp="1"/>
          </p:cNvSpPr>
          <p:nvPr>
            <p:ph type="ftr" sz="quarter" idx="11"/>
          </p:nvPr>
        </p:nvSpPr>
        <p:spPr/>
        <p:txBody>
          <a:bodyPr/>
          <a:lstStyle/>
          <a:p>
            <a:pPr>
              <a:defRPr/>
            </a:pPr>
            <a:endParaRPr lang="ru-RU"/>
          </a:p>
        </p:txBody>
      </p:sp>
      <p:graphicFrame>
        <p:nvGraphicFramePr>
          <p:cNvPr id="5" name="Table 4"/>
          <p:cNvGraphicFramePr>
            <a:graphicFrameLocks noGrp="1"/>
          </p:cNvGraphicFramePr>
          <p:nvPr/>
        </p:nvGraphicFramePr>
        <p:xfrm>
          <a:off x="900113" y="3860800"/>
          <a:ext cx="7272337" cy="1651420"/>
        </p:xfrm>
        <a:graphic>
          <a:graphicData uri="http://schemas.openxmlformats.org/drawingml/2006/table">
            <a:tbl>
              <a:tblPr/>
              <a:tblGrid>
                <a:gridCol w="2032000"/>
                <a:gridCol w="1279525"/>
                <a:gridCol w="3960812"/>
              </a:tblGrid>
              <a:tr h="371332">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Идентификатор</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Важность</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Описание</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639834">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VWS10070800723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Высокая</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На форуме гость получает права пользователя</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639834">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VWS1007080072</a:t>
                      </a: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4</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Критическая</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СУБД зависает при достижении БД объема 400 </a:t>
                      </a:r>
                      <a:r>
                        <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Mb</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rtlCol="0">
            <a:normAutofit fontScale="90000"/>
          </a:bodyPr>
          <a:lstStyle/>
          <a:p>
            <a:pPr defTabSz="457207" fontAlgn="auto">
              <a:spcAft>
                <a:spcPts val="0"/>
              </a:spcAft>
              <a:defRPr/>
            </a:pPr>
            <a:r>
              <a:rPr lang="ru-RU" smtClean="0"/>
              <a:t>Статистика по всем ошибкам (</a:t>
            </a:r>
            <a:r>
              <a:rPr lang="ru-RU" err="1" smtClean="0"/>
              <a:t>all</a:t>
            </a:r>
            <a:r>
              <a:rPr lang="ru-RU" smtClean="0"/>
              <a:t> </a:t>
            </a:r>
            <a:r>
              <a:rPr lang="ru-RU" err="1" smtClean="0"/>
              <a:t>bugs</a:t>
            </a:r>
            <a:r>
              <a:rPr lang="ru-RU" smtClean="0"/>
              <a:t> </a:t>
            </a:r>
            <a:r>
              <a:rPr lang="ru-RU" err="1" smtClean="0"/>
              <a:t>statistics</a:t>
            </a:r>
            <a:r>
              <a:rPr lang="ru-RU" smtClean="0"/>
              <a:t>)</a:t>
            </a:r>
            <a:endParaRPr lang="ru-RU"/>
          </a:p>
        </p:txBody>
      </p:sp>
      <p:sp>
        <p:nvSpPr>
          <p:cNvPr id="22531" name="Содержимое 1"/>
          <p:cNvSpPr>
            <a:spLocks noGrp="1"/>
          </p:cNvSpPr>
          <p:nvPr>
            <p:ph idx="1"/>
          </p:nvPr>
        </p:nvSpPr>
        <p:spPr/>
        <p:txBody>
          <a:bodyPr/>
          <a:lstStyle/>
          <a:p>
            <a:r>
              <a:rPr lang="ru-RU" altLang="ru-RU" smtClean="0"/>
              <a:t>Здесь приводится сводная таблица, содержащая информацию об ошибках, с которыми команде тестировщиков приходилось иметь дело </a:t>
            </a:r>
            <a:r>
              <a:rPr lang="ru-RU" altLang="ru-RU" i="1" smtClean="0"/>
              <a:t>за всё время работы </a:t>
            </a:r>
            <a:r>
              <a:rPr lang="ru-RU" altLang="ru-RU" smtClean="0"/>
              <a:t>с проектом.</a:t>
            </a:r>
          </a:p>
          <a:p>
            <a:endParaRPr lang="ru-RU" altLang="ru-RU" smtClean="0"/>
          </a:p>
          <a:p>
            <a:pPr>
              <a:buFont typeface="Wingdings 2" panose="05020102010507070707" pitchFamily="18" charset="2"/>
              <a:buNone/>
            </a:pPr>
            <a:endParaRPr lang="ru-RU" altLang="ru-RU" smtClean="0"/>
          </a:p>
          <a:p>
            <a:pPr>
              <a:buFont typeface="Wingdings 2" panose="05020102010507070707" pitchFamily="18" charset="2"/>
              <a:buNone/>
            </a:pPr>
            <a:endParaRPr lang="ru-RU" altLang="ru-RU" smtClean="0"/>
          </a:p>
        </p:txBody>
      </p:sp>
      <p:sp>
        <p:nvSpPr>
          <p:cNvPr id="4" name="Нижний колонтитул 3"/>
          <p:cNvSpPr>
            <a:spLocks noGrp="1"/>
          </p:cNvSpPr>
          <p:nvPr>
            <p:ph type="ftr" sz="quarter" idx="11"/>
          </p:nvPr>
        </p:nvSpPr>
        <p:spPr/>
        <p:txBody>
          <a:bodyPr/>
          <a:lstStyle/>
          <a:p>
            <a:pPr>
              <a:defRPr/>
            </a:pPr>
            <a:endParaRPr lang="ru-RU"/>
          </a:p>
        </p:txBody>
      </p:sp>
      <p:graphicFrame>
        <p:nvGraphicFramePr>
          <p:cNvPr id="5" name="Table 4"/>
          <p:cNvGraphicFramePr>
            <a:graphicFrameLocks noGrp="1"/>
          </p:cNvGraphicFramePr>
          <p:nvPr/>
        </p:nvGraphicFramePr>
        <p:xfrm>
          <a:off x="1258888" y="3127375"/>
          <a:ext cx="7273925" cy="2613234"/>
        </p:xfrm>
        <a:graphic>
          <a:graphicData uri="http://schemas.openxmlformats.org/drawingml/2006/table">
            <a:tbl>
              <a:tblPr/>
              <a:tblGrid>
                <a:gridCol w="1296987"/>
                <a:gridCol w="1223963"/>
                <a:gridCol w="1287462"/>
                <a:gridCol w="1008063"/>
                <a:gridCol w="1089025"/>
                <a:gridCol w="1368425"/>
              </a:tblGrid>
              <a:tr h="304726">
                <a:tc rowSpan="2">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Статус</a:t>
                      </a:r>
                      <a:endParaRPr kumimoji="0" lang="en-US"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rowSpan="2">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Количество</a:t>
                      </a:r>
                      <a:endParaRPr kumimoji="0" lang="en-US"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gridSpan="4">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Важность</a:t>
                      </a:r>
                      <a:endParaRPr kumimoji="0" lang="en-US" altLang="ru-RU" sz="14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04726">
                <a:tc vMerge="1">
                  <a:txBody>
                    <a:bodyPr/>
                    <a:lstStyle/>
                    <a:p>
                      <a:endParaRPr lang="ru-RU"/>
                    </a:p>
                  </a:txBody>
                  <a:tcPr/>
                </a:tc>
                <a:tc vMerge="1">
                  <a:txBody>
                    <a:bodyPr/>
                    <a:lstStyle/>
                    <a:p>
                      <a:endParaRPr lang="ru-RU"/>
                    </a:p>
                  </a:txBody>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Критическая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Высокая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Средняя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Минимальная</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371385">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Исправлено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280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30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70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100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80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r h="371385">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Проверено</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170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20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518034">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Открыто заново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20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r h="371385">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Найдено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360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50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110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80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120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1E5DC"/>
                    </a:solidFill>
                  </a:tcPr>
                </a:tc>
              </a:tr>
              <a:tr h="371385">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Отклонено</a:t>
                      </a:r>
                      <a:endParaRPr kumimoji="0" lang="en-US" altLang="ru-RU" sz="14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40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10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rPr>
                        <a:t>30</a:t>
                      </a:r>
                      <a:endParaRPr kumimoji="0" lang="en-US" altLang="ru-RU" sz="1800" b="0" i="0" u="none" strike="noStrike" cap="none" normalizeH="0" baseline="0" smtClean="0">
                        <a:ln>
                          <a:noFill/>
                        </a:ln>
                        <a:solidFill>
                          <a:srgbClr val="000000"/>
                        </a:solidFill>
                        <a:effectLst/>
                        <a:latin typeface="Segoe UI" panose="020B0502040204020203" pitchFamily="34" charset="0"/>
                        <a:ea typeface="MS PGothic" panose="020B0600070205080204" pitchFamily="34" charset="-128"/>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0F3EE"/>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28625" y="214313"/>
            <a:ext cx="8229600" cy="1219200"/>
          </a:xfrm>
        </p:spPr>
        <p:txBody>
          <a:bodyPr rtlCol="0">
            <a:normAutofit fontScale="90000"/>
          </a:bodyPr>
          <a:lstStyle/>
          <a:p>
            <a:pPr defTabSz="457207" fontAlgn="auto">
              <a:spcAft>
                <a:spcPts val="0"/>
              </a:spcAft>
              <a:defRPr/>
            </a:pPr>
            <a:r>
              <a:rPr lang="ru-RU" smtClean="0"/>
              <a:t>Статистика по всем ошибкам (</a:t>
            </a:r>
            <a:r>
              <a:rPr lang="ru-RU" err="1" smtClean="0"/>
              <a:t>all</a:t>
            </a:r>
            <a:r>
              <a:rPr lang="ru-RU" smtClean="0"/>
              <a:t> </a:t>
            </a:r>
            <a:r>
              <a:rPr lang="ru-RU" err="1" smtClean="0"/>
              <a:t>bugs</a:t>
            </a:r>
            <a:r>
              <a:rPr lang="ru-RU" smtClean="0"/>
              <a:t> </a:t>
            </a:r>
            <a:r>
              <a:rPr lang="ru-RU" err="1" smtClean="0"/>
              <a:t>statistics</a:t>
            </a:r>
            <a:r>
              <a:rPr lang="ru-RU" smtClean="0"/>
              <a:t>)</a:t>
            </a:r>
            <a:endParaRPr lang="ru-RU"/>
          </a:p>
        </p:txBody>
      </p:sp>
      <p:pic>
        <p:nvPicPr>
          <p:cNvPr id="23555" name="Содержимое 4" descr="График.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68388" y="2459038"/>
            <a:ext cx="6229350" cy="3381375"/>
          </a:xfrm>
        </p:spPr>
      </p:pic>
      <p:sp>
        <p:nvSpPr>
          <p:cNvPr id="23556" name="Прямоугольник 5"/>
          <p:cNvSpPr>
            <a:spLocks noChangeArrowheads="1"/>
          </p:cNvSpPr>
          <p:nvPr/>
        </p:nvSpPr>
        <p:spPr bwMode="auto">
          <a:xfrm>
            <a:off x="714375" y="1500188"/>
            <a:ext cx="76438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ru-RU" altLang="ru-RU" sz="2400"/>
              <a:t>Статистика по всем ошибкам также отражается в виде графика:</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3"/>
          <p:cNvSpPr>
            <a:spLocks noGrp="1"/>
          </p:cNvSpPr>
          <p:nvPr>
            <p:ph type="title"/>
          </p:nvPr>
        </p:nvSpPr>
        <p:spPr/>
        <p:txBody>
          <a:bodyPr/>
          <a:lstStyle/>
          <a:p>
            <a:r>
              <a:rPr lang="ru-RU" altLang="ru-RU" smtClean="0"/>
              <a:t>Кому нужен отчет об ошибках?</a:t>
            </a:r>
          </a:p>
        </p:txBody>
      </p:sp>
      <p:sp>
        <p:nvSpPr>
          <p:cNvPr id="24579" name="Содержимое 1"/>
          <p:cNvSpPr>
            <a:spLocks noGrp="1"/>
          </p:cNvSpPr>
          <p:nvPr>
            <p:ph idx="1"/>
          </p:nvPr>
        </p:nvSpPr>
        <p:spPr/>
        <p:txBody>
          <a:bodyPr/>
          <a:lstStyle/>
          <a:p>
            <a:r>
              <a:rPr lang="ru-RU" altLang="ru-RU" smtClean="0"/>
              <a:t>Отчёт о результатах тестирования в основном нужен:</a:t>
            </a:r>
          </a:p>
          <a:p>
            <a:pPr lvl="1"/>
            <a:r>
              <a:rPr lang="ru-RU" altLang="ru-RU" smtClean="0"/>
              <a:t>Менеджеру проекта</a:t>
            </a:r>
          </a:p>
          <a:p>
            <a:pPr lvl="1"/>
            <a:r>
              <a:rPr lang="ru-RU" altLang="ru-RU" smtClean="0"/>
              <a:t>Лидеру команды разработчиков</a:t>
            </a:r>
          </a:p>
          <a:p>
            <a:pPr lvl="1"/>
            <a:r>
              <a:rPr lang="ru-RU" altLang="ru-RU" smtClean="0"/>
              <a:t>Лидеру команды тестировщиков</a:t>
            </a:r>
          </a:p>
          <a:p>
            <a:pPr lvl="1"/>
            <a:r>
              <a:rPr lang="ru-RU" altLang="ru-RU" smtClean="0"/>
              <a:t>Заказчику</a:t>
            </a:r>
          </a:p>
          <a:p>
            <a:pPr lvl="1">
              <a:buFont typeface="Wingdings 2" panose="05020102010507070707" pitchFamily="18" charset="2"/>
              <a:buNone/>
            </a:pPr>
            <a:endParaRPr lang="ru-RU" altLang="ru-RU" smtClean="0"/>
          </a:p>
          <a:p>
            <a:r>
              <a:rPr lang="ru-RU" altLang="ru-RU" smtClean="0"/>
              <a:t>Обычно, TRR предоставляется для ознакомления всей проектной команде и заказчику</a:t>
            </a:r>
          </a:p>
          <a:p>
            <a:endParaRPr lang="ru-RU" altLang="ru-RU" smtClean="0"/>
          </a:p>
        </p:txBody>
      </p:sp>
      <p:sp>
        <p:nvSpPr>
          <p:cNvPr id="12291"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3"/>
          <p:cNvSpPr>
            <a:spLocks noGrp="1"/>
          </p:cNvSpPr>
          <p:nvPr>
            <p:ph type="title"/>
          </p:nvPr>
        </p:nvSpPr>
        <p:spPr/>
        <p:txBody>
          <a:bodyPr/>
          <a:lstStyle/>
          <a:p>
            <a:r>
              <a:rPr lang="be-BY" altLang="ru-RU" smtClean="0"/>
              <a:t>Введение</a:t>
            </a:r>
          </a:p>
        </p:txBody>
      </p:sp>
      <p:sp>
        <p:nvSpPr>
          <p:cNvPr id="7171" name="Содержимое 1"/>
          <p:cNvSpPr>
            <a:spLocks noGrp="1"/>
          </p:cNvSpPr>
          <p:nvPr>
            <p:ph idx="1"/>
          </p:nvPr>
        </p:nvSpPr>
        <p:spPr/>
        <p:txBody>
          <a:bodyPr/>
          <a:lstStyle/>
          <a:p>
            <a:r>
              <a:rPr lang="ru-RU" altLang="ru-RU" smtClean="0"/>
              <a:t>Анализ результатов тестирования проводится с некоторой периодичностью в процессе работы с проектом, а также в конце работы с проектом. </a:t>
            </a:r>
          </a:p>
          <a:p>
            <a:r>
              <a:rPr lang="ru-RU" altLang="ru-RU" i="1" smtClean="0">
                <a:solidFill>
                  <a:srgbClr val="FFFF00"/>
                </a:solidFill>
              </a:rPr>
              <a:t>Его основная задача</a:t>
            </a:r>
            <a:r>
              <a:rPr lang="ru-RU" altLang="ru-RU" smtClean="0"/>
              <a:t> – оценить текущее или финальное качество проекта и принять (если необходимо) – соответствующие решения и меры.</a:t>
            </a:r>
            <a:endParaRPr lang="be-BY" altLang="ru-RU" smtClean="0"/>
          </a:p>
        </p:txBody>
      </p:sp>
      <p:sp>
        <p:nvSpPr>
          <p:cNvPr id="6147"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3"/>
          <p:cNvSpPr>
            <a:spLocks noGrp="1"/>
          </p:cNvSpPr>
          <p:nvPr>
            <p:ph type="title"/>
          </p:nvPr>
        </p:nvSpPr>
        <p:spPr/>
        <p:txBody>
          <a:bodyPr/>
          <a:lstStyle/>
          <a:p>
            <a:r>
              <a:rPr lang="ru-RU" altLang="ru-RU" smtClean="0"/>
              <a:t>Менеджер проекта</a:t>
            </a:r>
          </a:p>
        </p:txBody>
      </p:sp>
      <p:sp>
        <p:nvSpPr>
          <p:cNvPr id="33793" name="Содержимое 1"/>
          <p:cNvSpPr>
            <a:spLocks noGrp="1"/>
          </p:cNvSpPr>
          <p:nvPr>
            <p:ph idx="1"/>
          </p:nvPr>
        </p:nvSpPr>
        <p:spPr/>
        <p:txBody>
          <a:bodyPr rtlCol="0">
            <a:normAutofit fontScale="85000" lnSpcReduction="10000"/>
          </a:bodyPr>
          <a:lstStyle/>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На основе краткого описания и статистики найденных багов он делает выводы о производительности работы проектной команды и текущем состоянии качества проекта.</a:t>
            </a:r>
          </a:p>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Расписание позволяет ему определить загруженность отдельных сотрудников в проектной команде.</a:t>
            </a:r>
          </a:p>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Список новых ошибок позволяет ему быстро оценить необходимость принятия мер по корректировке развития проекта. </a:t>
            </a:r>
          </a:p>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Рекомендации позволяют ему увидеть ещё одну точку зрения на происходящее в проекте.</a:t>
            </a:r>
          </a:p>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Т.о. информация из отчёта о результатах тестирования позволяет менеджеру проектов:</a:t>
            </a:r>
          </a:p>
          <a:p>
            <a:pPr marL="742962" lvl="1" indent="-285755" defTabSz="457207" fontAlgn="auto">
              <a:lnSpc>
                <a:spcPct val="80000"/>
              </a:lnSpc>
              <a:spcAft>
                <a:spcPts val="0"/>
              </a:spcAft>
              <a:buClr>
                <a:schemeClr val="bg2">
                  <a:lumMod val="40000"/>
                  <a:lumOff val="60000"/>
                </a:schemeClr>
              </a:buClr>
              <a:buFont typeface="Wingdings 3" charset="2"/>
              <a:buChar char=""/>
              <a:defRPr/>
            </a:pPr>
            <a:r>
              <a:rPr lang="ru-RU" altLang="ru-RU" sz="1900" smtClean="0"/>
              <a:t>улучшить процесс управления, разработки и тестирования;</a:t>
            </a:r>
          </a:p>
          <a:p>
            <a:pPr marL="742962" lvl="1" indent="-285755" defTabSz="457207" fontAlgn="auto">
              <a:lnSpc>
                <a:spcPct val="80000"/>
              </a:lnSpc>
              <a:spcAft>
                <a:spcPts val="0"/>
              </a:spcAft>
              <a:buClr>
                <a:schemeClr val="bg2">
                  <a:lumMod val="40000"/>
                  <a:lumOff val="60000"/>
                </a:schemeClr>
              </a:buClr>
              <a:buFont typeface="Wingdings 3" charset="2"/>
              <a:buChar char=""/>
              <a:defRPr/>
            </a:pPr>
            <a:r>
              <a:rPr lang="ru-RU" altLang="ru-RU" sz="1900" smtClean="0"/>
              <a:t>перераспределить ресурсы проекта;</a:t>
            </a:r>
          </a:p>
          <a:p>
            <a:pPr marL="742962" lvl="1" indent="-285755" defTabSz="457207" fontAlgn="auto">
              <a:lnSpc>
                <a:spcPct val="80000"/>
              </a:lnSpc>
              <a:spcAft>
                <a:spcPts val="0"/>
              </a:spcAft>
              <a:buClr>
                <a:schemeClr val="bg2">
                  <a:lumMod val="40000"/>
                  <a:lumOff val="60000"/>
                </a:schemeClr>
              </a:buClr>
              <a:buFont typeface="Wingdings 3" charset="2"/>
              <a:buChar char=""/>
              <a:defRPr/>
            </a:pPr>
            <a:r>
              <a:rPr lang="ru-RU" altLang="ru-RU" sz="1900" smtClean="0"/>
              <a:t>сформировать собственный отчёт для руководства и заказчика.</a:t>
            </a:r>
          </a:p>
        </p:txBody>
      </p:sp>
      <p:sp>
        <p:nvSpPr>
          <p:cNvPr id="13315"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3"/>
          <p:cNvSpPr>
            <a:spLocks noGrp="1"/>
          </p:cNvSpPr>
          <p:nvPr>
            <p:ph type="title"/>
          </p:nvPr>
        </p:nvSpPr>
        <p:spPr/>
        <p:txBody>
          <a:bodyPr/>
          <a:lstStyle/>
          <a:p>
            <a:r>
              <a:rPr lang="ru-RU" altLang="ru-RU" smtClean="0"/>
              <a:t>Лидер команды разработчиков</a:t>
            </a:r>
          </a:p>
        </p:txBody>
      </p:sp>
      <p:sp>
        <p:nvSpPr>
          <p:cNvPr id="26627" name="Содержимое 1"/>
          <p:cNvSpPr>
            <a:spLocks noGrp="1"/>
          </p:cNvSpPr>
          <p:nvPr>
            <p:ph idx="1"/>
          </p:nvPr>
        </p:nvSpPr>
        <p:spPr/>
        <p:txBody>
          <a:bodyPr/>
          <a:lstStyle/>
          <a:p>
            <a:r>
              <a:rPr lang="ru-RU" altLang="ru-RU" smtClean="0"/>
              <a:t>Несмотря на то, что разработчики не очень любят следовать рекомендациям тестировщиков, содержащаяся в отчёте о результатах тестирования информация помогает лидеру команды разработчиков пересмотреть некоторые вопросы повышения качества создаваемого кода и принять решение о возможном перераспределении обязанностей внутри его команды.</a:t>
            </a:r>
          </a:p>
        </p:txBody>
      </p:sp>
      <p:sp>
        <p:nvSpPr>
          <p:cNvPr id="14339"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p:cNvSpPr>
            <a:spLocks noGrp="1"/>
          </p:cNvSpPr>
          <p:nvPr>
            <p:ph type="title"/>
          </p:nvPr>
        </p:nvSpPr>
        <p:spPr/>
        <p:txBody>
          <a:bodyPr/>
          <a:lstStyle/>
          <a:p>
            <a:r>
              <a:rPr lang="ru-RU" altLang="ru-RU" smtClean="0"/>
              <a:t>Лидер команды тестировщиков</a:t>
            </a:r>
          </a:p>
        </p:txBody>
      </p:sp>
      <p:sp>
        <p:nvSpPr>
          <p:cNvPr id="27651" name="Содержимое 1"/>
          <p:cNvSpPr>
            <a:spLocks noGrp="1"/>
          </p:cNvSpPr>
          <p:nvPr>
            <p:ph idx="1"/>
          </p:nvPr>
        </p:nvSpPr>
        <p:spPr/>
        <p:txBody>
          <a:bodyPr/>
          <a:lstStyle/>
          <a:p>
            <a:r>
              <a:rPr lang="ru-RU" altLang="ru-RU" smtClean="0"/>
              <a:t>В процессе сбора информации и составления отчёта о результатах тестирования лидер команды тестировщиков полнее и глубже вникает в происходящее на проекте и внутри его команды, что позволяет ему увидеть текущую картину одновременно и более детально, и более широко. Такой взгляд позволяет обнаружить упущенные моменты и принять соответствующие решения, направленные на повышение качества проекта.</a:t>
            </a:r>
          </a:p>
        </p:txBody>
      </p:sp>
      <p:sp>
        <p:nvSpPr>
          <p:cNvPr id="15363"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p:cNvSpPr>
            <a:spLocks noGrp="1"/>
          </p:cNvSpPr>
          <p:nvPr>
            <p:ph type="title"/>
          </p:nvPr>
        </p:nvSpPr>
        <p:spPr/>
        <p:txBody>
          <a:bodyPr/>
          <a:lstStyle/>
          <a:p>
            <a:r>
              <a:rPr lang="ru-RU" altLang="ru-RU" smtClean="0"/>
              <a:t>Заказчик</a:t>
            </a:r>
          </a:p>
        </p:txBody>
      </p:sp>
      <p:sp>
        <p:nvSpPr>
          <p:cNvPr id="36865" name="Содержимое 1"/>
          <p:cNvSpPr>
            <a:spLocks noGrp="1"/>
          </p:cNvSpPr>
          <p:nvPr>
            <p:ph idx="1"/>
          </p:nvPr>
        </p:nvSpPr>
        <p:spPr/>
        <p:txBody>
          <a:bodyPr rtlCol="0">
            <a:normAutofit fontScale="92500" lnSpcReduction="20000"/>
          </a:bodyPr>
          <a:lstStyle/>
          <a:p>
            <a:pPr marL="342906" indent="-342906" defTabSz="457207" fontAlgn="auto">
              <a:lnSpc>
                <a:spcPct val="90000"/>
              </a:lnSpc>
              <a:spcAft>
                <a:spcPts val="0"/>
              </a:spcAft>
              <a:buClr>
                <a:schemeClr val="bg2">
                  <a:lumMod val="40000"/>
                  <a:lumOff val="60000"/>
                </a:schemeClr>
              </a:buClr>
              <a:buFont typeface="Wingdings 3" charset="2"/>
              <a:buChar char=""/>
              <a:defRPr/>
            </a:pPr>
            <a:r>
              <a:rPr lang="ru-RU" altLang="ru-RU" sz="2400" smtClean="0"/>
              <a:t>Заказчика всегда интересует ответ на вопрос о том, куда идут его деньги. Подробный отчёт о результатах тестирования позволяет ему оценить, насколько его вложения оказались оправданными. </a:t>
            </a:r>
          </a:p>
          <a:p>
            <a:pPr marL="342906" indent="-342906" defTabSz="457207" fontAlgn="auto">
              <a:lnSpc>
                <a:spcPct val="90000"/>
              </a:lnSpc>
              <a:spcAft>
                <a:spcPts val="0"/>
              </a:spcAft>
              <a:buClr>
                <a:schemeClr val="bg2">
                  <a:lumMod val="40000"/>
                  <a:lumOff val="60000"/>
                </a:schemeClr>
              </a:buClr>
              <a:buFont typeface="Wingdings 3" charset="2"/>
              <a:buChar char=""/>
              <a:defRPr/>
            </a:pPr>
            <a:r>
              <a:rPr lang="ru-RU" altLang="ru-RU" sz="2400" smtClean="0"/>
              <a:t>В случае, если непосредственный заказчик выступает как чей-то подрядчик, отчёт о результатах тестирования позволяет ему отчитаться перед его заказчиком. </a:t>
            </a:r>
          </a:p>
          <a:p>
            <a:pPr marL="342906" indent="-342906" defTabSz="457207" fontAlgn="auto">
              <a:lnSpc>
                <a:spcPct val="90000"/>
              </a:lnSpc>
              <a:spcAft>
                <a:spcPts val="0"/>
              </a:spcAft>
              <a:buClr>
                <a:schemeClr val="bg2">
                  <a:lumMod val="40000"/>
                  <a:lumOff val="60000"/>
                </a:schemeClr>
              </a:buClr>
              <a:buFont typeface="Wingdings 3" charset="2"/>
              <a:buChar char=""/>
              <a:defRPr/>
            </a:pPr>
            <a:r>
              <a:rPr lang="ru-RU" altLang="ru-RU" sz="2400" smtClean="0"/>
              <a:t>В случае, если проект планируется принимать и внедрять по частям, заказчик может понять из отчёта, какие части проекта уже готовы к приёмке и внедрению.</a:t>
            </a:r>
          </a:p>
        </p:txBody>
      </p:sp>
      <p:sp>
        <p:nvSpPr>
          <p:cNvPr id="16387"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rtlCol="0">
            <a:normAutofit fontScale="90000"/>
          </a:bodyPr>
          <a:lstStyle/>
          <a:p>
            <a:pPr defTabSz="457207" fontAlgn="auto">
              <a:spcAft>
                <a:spcPts val="0"/>
              </a:spcAft>
              <a:defRPr/>
            </a:pPr>
            <a:r>
              <a:rPr lang="ru-RU" smtClean="0"/>
              <a:t>Финальный отчёт о результатах тестирования</a:t>
            </a:r>
            <a:endParaRPr lang="ru-RU"/>
          </a:p>
        </p:txBody>
      </p:sp>
      <p:sp>
        <p:nvSpPr>
          <p:cNvPr id="37889" name="Содержимое 1"/>
          <p:cNvSpPr>
            <a:spLocks noGrp="1"/>
          </p:cNvSpPr>
          <p:nvPr>
            <p:ph idx="1"/>
          </p:nvPr>
        </p:nvSpPr>
        <p:spPr/>
        <p:txBody>
          <a:bodyPr rtlCol="0">
            <a:normAutofit fontScale="92500" lnSpcReduction="20000"/>
          </a:bodyPr>
          <a:lstStyle/>
          <a:p>
            <a:pPr marL="342906" indent="-342906" defTabSz="457207" fontAlgn="auto">
              <a:lnSpc>
                <a:spcPct val="90000"/>
              </a:lnSpc>
              <a:spcAft>
                <a:spcPts val="0"/>
              </a:spcAft>
              <a:buClr>
                <a:schemeClr val="bg2">
                  <a:lumMod val="40000"/>
                  <a:lumOff val="60000"/>
                </a:schemeClr>
              </a:buClr>
              <a:buFont typeface="Wingdings 3" charset="2"/>
              <a:buChar char=""/>
              <a:defRPr/>
            </a:pPr>
            <a:r>
              <a:rPr lang="ru-RU" altLang="ru-RU" sz="2400" smtClean="0"/>
              <a:t>В конце работы с проектом формируется ещё один отчёт о результатах тестирования – финальный. В дополнение к уже рассмотренным разделам такой отчёт включает описание и анализ существовавших на проекте проблем и найденных эффективных решений. Такой отчёт обсуждается на общем собрании проектной команды, где по результатам обсуждения формируются и документируются выводы, направленные на избежание в будущем проблем, возникших на данном проекте, а также направленные на накопление позитивного опыта с целью применения его в будущих или выполняемых параллельно проектах.</a:t>
            </a:r>
          </a:p>
          <a:p>
            <a:pPr marL="342906" indent="-342906" defTabSz="457207" fontAlgn="auto">
              <a:lnSpc>
                <a:spcPct val="90000"/>
              </a:lnSpc>
              <a:spcAft>
                <a:spcPts val="0"/>
              </a:spcAft>
              <a:buClr>
                <a:schemeClr val="bg2">
                  <a:lumMod val="40000"/>
                  <a:lumOff val="60000"/>
                </a:schemeClr>
              </a:buClr>
              <a:buFont typeface="Wingdings 3" charset="2"/>
              <a:buChar char=""/>
              <a:defRPr/>
            </a:pPr>
            <a:endParaRPr lang="ru-RU" altLang="ru-RU" sz="2400" smtClean="0"/>
          </a:p>
        </p:txBody>
      </p:sp>
      <p:sp>
        <p:nvSpPr>
          <p:cNvPr id="17411"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rtlCol="0">
            <a:normAutofit fontScale="90000"/>
          </a:bodyPr>
          <a:lstStyle/>
          <a:p>
            <a:pPr defTabSz="457207" fontAlgn="auto">
              <a:spcAft>
                <a:spcPts val="0"/>
              </a:spcAft>
              <a:defRPr/>
            </a:pPr>
            <a:r>
              <a:rPr lang="ru-RU" smtClean="0"/>
              <a:t>Определение отчёта о результатах тестирования</a:t>
            </a:r>
            <a:endParaRPr lang="ru-RU"/>
          </a:p>
        </p:txBody>
      </p:sp>
      <p:sp>
        <p:nvSpPr>
          <p:cNvPr id="8195" name="Содержимое 1"/>
          <p:cNvSpPr>
            <a:spLocks noGrp="1"/>
          </p:cNvSpPr>
          <p:nvPr>
            <p:ph idx="1"/>
          </p:nvPr>
        </p:nvSpPr>
        <p:spPr/>
        <p:txBody>
          <a:bodyPr/>
          <a:lstStyle/>
          <a:p>
            <a:r>
              <a:rPr lang="ru-RU" altLang="ru-RU" b="1" smtClean="0"/>
              <a:t>Отчёт о результатах тестирования (test result report, TRR)</a:t>
            </a:r>
            <a:r>
              <a:rPr lang="ru-RU" altLang="ru-RU" smtClean="0"/>
              <a:t> – часть тестовой документации, включающая в себя описание процесса тестирования, суммарную информацию о протестированных за подотчётный период билдах, информацию о деятельности тестировщиков, а также некоторые статистические данные.</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rtlCol="0">
            <a:normAutofit fontScale="90000"/>
          </a:bodyPr>
          <a:lstStyle/>
          <a:p>
            <a:pPr defTabSz="457207" fontAlgn="auto">
              <a:spcAft>
                <a:spcPts val="0"/>
              </a:spcAft>
              <a:defRPr/>
            </a:pPr>
            <a:r>
              <a:rPr lang="ru-RU" smtClean="0"/>
              <a:t>Цель написания отчёта о результатах тестирования</a:t>
            </a:r>
            <a:endParaRPr lang="ru-RU"/>
          </a:p>
        </p:txBody>
      </p:sp>
      <p:sp>
        <p:nvSpPr>
          <p:cNvPr id="9219" name="Содержимое 1"/>
          <p:cNvSpPr>
            <a:spLocks noGrp="1"/>
          </p:cNvSpPr>
          <p:nvPr>
            <p:ph idx="1"/>
          </p:nvPr>
        </p:nvSpPr>
        <p:spPr/>
        <p:txBody>
          <a:bodyPr/>
          <a:lstStyle/>
          <a:p>
            <a:r>
              <a:rPr lang="ru-RU" altLang="ru-RU" i="1" smtClean="0">
                <a:solidFill>
                  <a:srgbClr val="FFFF00"/>
                </a:solidFill>
              </a:rPr>
              <a:t>Цель написания TRR </a:t>
            </a:r>
            <a:r>
              <a:rPr lang="ru-RU" altLang="ru-RU" smtClean="0"/>
              <a:t>– предоставление лицам, заинтересованным в проекте, полной и объективной информации о текущем состоянии качества проекта. Эта информация выражается в конкретных фактах и цифрах.</a:t>
            </a:r>
          </a:p>
        </p:txBody>
      </p:sp>
      <p:sp>
        <p:nvSpPr>
          <p:cNvPr id="8195"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title"/>
          </p:nvPr>
        </p:nvSpPr>
        <p:spPr/>
        <p:txBody>
          <a:bodyPr/>
          <a:lstStyle/>
          <a:p>
            <a:r>
              <a:rPr lang="ru-RU" altLang="ru-RU" smtClean="0"/>
              <a:t>Отчет о результатах тестирования</a:t>
            </a:r>
          </a:p>
        </p:txBody>
      </p:sp>
      <p:sp>
        <p:nvSpPr>
          <p:cNvPr id="18433" name="Content Placeholder 1"/>
          <p:cNvSpPr>
            <a:spLocks noGrp="1"/>
          </p:cNvSpPr>
          <p:nvPr>
            <p:ph idx="1"/>
          </p:nvPr>
        </p:nvSpPr>
        <p:spPr/>
        <p:txBody>
          <a:bodyPr rtlCol="0">
            <a:normAutofit fontScale="85000" lnSpcReduction="20000"/>
          </a:bodyPr>
          <a:lstStyle/>
          <a:p>
            <a:pPr marL="342906" indent="-342906" defTabSz="457207" fontAlgn="auto">
              <a:spcAft>
                <a:spcPts val="0"/>
              </a:spcAft>
              <a:buClr>
                <a:schemeClr val="bg2">
                  <a:lumMod val="40000"/>
                  <a:lumOff val="60000"/>
                </a:schemeClr>
              </a:buClr>
              <a:buFont typeface="Wingdings 3" charset="2"/>
              <a:buChar char=""/>
              <a:defRPr/>
            </a:pPr>
            <a:r>
              <a:rPr lang="ru-RU" altLang="ru-RU" sz="2200" smtClean="0"/>
              <a:t>Обычно, TRR предоставляется для ознакомления всей проектной команде и заказчику. Опытный менеджер проектов всегда собирает максимально полную информацию о состоянии дел, прежде чем сделать те или иные выводы. Он не станет опираться только на информацию, предоставленную отделом разработчиков, т.к. разработчики часто склонны давать более оптимистичную оценку проекта, чем есть на самом деле.</a:t>
            </a:r>
          </a:p>
          <a:p>
            <a:pPr marL="342906" indent="-342906" defTabSz="457207" fontAlgn="auto">
              <a:spcAft>
                <a:spcPts val="0"/>
              </a:spcAft>
              <a:buClr>
                <a:schemeClr val="bg2">
                  <a:lumMod val="40000"/>
                  <a:lumOff val="60000"/>
                </a:schemeClr>
              </a:buClr>
              <a:buFont typeface="Wingdings 3" charset="2"/>
              <a:buChar char=""/>
              <a:defRPr/>
            </a:pPr>
            <a:r>
              <a:rPr lang="ru-RU" altLang="ru-RU" sz="2200" smtClean="0"/>
              <a:t>В то же время тестировщики, во-первых, не заинтересованы в приукрашивании отчётов, а во-вторых – обладают более полной информацией о текущем состоянии качества продукта, чем какая бы то ни было другая часть проектной команды.</a:t>
            </a:r>
          </a:p>
          <a:p>
            <a:pPr marL="342906" indent="-342906" defTabSz="457207" fontAlgn="auto">
              <a:spcAft>
                <a:spcPts val="0"/>
              </a:spcAft>
              <a:buClr>
                <a:schemeClr val="bg2">
                  <a:lumMod val="40000"/>
                  <a:lumOff val="60000"/>
                </a:schemeClr>
              </a:buClr>
              <a:buFont typeface="Wingdings 3" charset="2"/>
              <a:buChar char=""/>
              <a:defRPr/>
            </a:pPr>
            <a:endParaRPr lang="en-US" altLang="ru-RU" smtClean="0"/>
          </a:p>
        </p:txBody>
      </p:sp>
      <p:sp>
        <p:nvSpPr>
          <p:cNvPr id="4" name="Footer Placeholder 3"/>
          <p:cNvSpPr>
            <a:spLocks noGrp="1"/>
          </p:cNvSpPr>
          <p:nvPr>
            <p:ph type="ftr" sz="quarter" idx="11"/>
          </p:nvPr>
        </p:nvSpPr>
        <p:spPr/>
        <p:txBody>
          <a:bodyPr/>
          <a:lstStyle/>
          <a:p>
            <a:pPr>
              <a:defRPr/>
            </a:pP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rtlCol="0">
            <a:normAutofit fontScale="90000"/>
          </a:bodyPr>
          <a:lstStyle/>
          <a:p>
            <a:pPr defTabSz="457207" fontAlgn="auto">
              <a:spcAft>
                <a:spcPts val="0"/>
              </a:spcAft>
              <a:defRPr/>
            </a:pPr>
            <a:r>
              <a:rPr lang="ru-RU" smtClean="0"/>
              <a:t>Периодичность выпуска отчёта о результатах тестирования</a:t>
            </a:r>
            <a:endParaRPr lang="ru-RU"/>
          </a:p>
        </p:txBody>
      </p:sp>
      <p:sp>
        <p:nvSpPr>
          <p:cNvPr id="19457" name="Содержимое 1"/>
          <p:cNvSpPr>
            <a:spLocks noGrp="1"/>
          </p:cNvSpPr>
          <p:nvPr>
            <p:ph idx="1"/>
          </p:nvPr>
        </p:nvSpPr>
        <p:spPr/>
        <p:txBody>
          <a:bodyPr rtlCol="0">
            <a:normAutofit fontScale="92500" lnSpcReduction="20000"/>
          </a:bodyPr>
          <a:lstStyle/>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TRR создаётся, как правило, по некоторому расписанию. Например – раз в неделю. Однако, частота выпуска отчётов может быть иной, если того требует специфика проекта (например, раз в две недели, или дважды в неделю и т.п.)</a:t>
            </a:r>
          </a:p>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Вместо календарного графика выпуск отчётов может быть привязан к завершению тестирования очередного билда приложения. За выпуск TRR отвечает лидер команды тестировщиков. TRR, как правило, обсуждается на еженедельных собраниях команды тестировщиков. Иногда на такие собрания приглашаются также представители других проектных команд, руководство, представители заказчика. Такие расширенные собрания особенно нужны, если на проекте возникают проблемы, требующие пересмотра стратегии разработки и тестирования проекта, сроков, финансовых вопросов и т.п.</a:t>
            </a:r>
          </a:p>
          <a:p>
            <a:pPr marL="342906" indent="-342906" defTabSz="457207" fontAlgn="auto">
              <a:lnSpc>
                <a:spcPct val="80000"/>
              </a:lnSpc>
              <a:spcAft>
                <a:spcPts val="0"/>
              </a:spcAft>
              <a:buClr>
                <a:schemeClr val="bg2">
                  <a:lumMod val="40000"/>
                  <a:lumOff val="60000"/>
                </a:schemeClr>
              </a:buClr>
              <a:buFont typeface="Wingdings 3" charset="2"/>
              <a:buChar char=""/>
              <a:defRPr/>
            </a:pPr>
            <a:r>
              <a:rPr lang="ru-RU" altLang="ru-RU" smtClean="0"/>
              <a:t>TRR создаётся на основе принятого в компании или предоставленного заказчиком шаблона.</a:t>
            </a:r>
          </a:p>
        </p:txBody>
      </p:sp>
      <p:sp>
        <p:nvSpPr>
          <p:cNvPr id="9219"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rtlCol="0">
            <a:normAutofit fontScale="90000"/>
          </a:bodyPr>
          <a:lstStyle/>
          <a:p>
            <a:pPr defTabSz="457207" fontAlgn="auto">
              <a:spcAft>
                <a:spcPts val="0"/>
              </a:spcAft>
              <a:defRPr/>
            </a:pPr>
            <a:r>
              <a:rPr lang="ru-RU" smtClean="0"/>
              <a:t>Структура отчёта о результатах тестирования</a:t>
            </a:r>
            <a:endParaRPr lang="ru-RU"/>
          </a:p>
        </p:txBody>
      </p:sp>
      <p:sp>
        <p:nvSpPr>
          <p:cNvPr id="12291" name="Содержимое 1"/>
          <p:cNvSpPr>
            <a:spLocks noGrp="1"/>
          </p:cNvSpPr>
          <p:nvPr>
            <p:ph idx="1"/>
          </p:nvPr>
        </p:nvSpPr>
        <p:spPr/>
        <p:txBody>
          <a:bodyPr/>
          <a:lstStyle/>
          <a:p>
            <a:pPr marL="514350" indent="-514350">
              <a:buFont typeface="Segoe UI" panose="020B0502040204020203" pitchFamily="34" charset="0"/>
              <a:buAutoNum type="arabicPeriod"/>
            </a:pPr>
            <a:r>
              <a:rPr lang="ru-RU" altLang="ru-RU" smtClean="0"/>
              <a:t>Команда тестировщиков</a:t>
            </a:r>
          </a:p>
          <a:p>
            <a:pPr marL="514350" indent="-514350">
              <a:buFont typeface="Segoe UI" panose="020B0502040204020203" pitchFamily="34" charset="0"/>
              <a:buAutoNum type="arabicPeriod"/>
            </a:pPr>
            <a:r>
              <a:rPr lang="ru-RU" altLang="ru-RU" smtClean="0"/>
              <a:t>Описание процесса тестирования (testing process description)</a:t>
            </a:r>
          </a:p>
          <a:p>
            <a:pPr marL="514350" indent="-514350">
              <a:buFont typeface="Segoe UI" panose="020B0502040204020203" pitchFamily="34" charset="0"/>
              <a:buAutoNum type="arabicPeriod"/>
            </a:pPr>
            <a:r>
              <a:rPr lang="ru-RU" altLang="ru-RU" smtClean="0"/>
              <a:t>Краткое описание (</a:t>
            </a:r>
            <a:r>
              <a:rPr lang="en-US" altLang="ru-RU" smtClean="0"/>
              <a:t>summary) </a:t>
            </a:r>
            <a:endParaRPr lang="ru-RU" altLang="ru-RU" smtClean="0"/>
          </a:p>
          <a:p>
            <a:pPr marL="514350" indent="-514350">
              <a:buFont typeface="Segoe UI" panose="020B0502040204020203" pitchFamily="34" charset="0"/>
              <a:buAutoNum type="arabicPeriod"/>
            </a:pPr>
            <a:r>
              <a:rPr lang="ru-RU" altLang="ru-RU" smtClean="0"/>
              <a:t>Расписание (</a:t>
            </a:r>
            <a:r>
              <a:rPr lang="en-US" altLang="ru-RU" smtClean="0"/>
              <a:t>testing timetable) </a:t>
            </a:r>
            <a:endParaRPr lang="ru-RU" altLang="ru-RU" smtClean="0"/>
          </a:p>
          <a:p>
            <a:pPr marL="514350" indent="-514350">
              <a:buFont typeface="Segoe UI" panose="020B0502040204020203" pitchFamily="34" charset="0"/>
              <a:buAutoNum type="arabicPeriod"/>
            </a:pPr>
            <a:r>
              <a:rPr lang="ru-RU" altLang="ru-RU" smtClean="0"/>
              <a:t>Рекомендации (</a:t>
            </a:r>
            <a:r>
              <a:rPr lang="en-US" altLang="ru-RU" smtClean="0"/>
              <a:t>recomendations) </a:t>
            </a:r>
            <a:endParaRPr lang="ru-RU" altLang="ru-RU" smtClean="0"/>
          </a:p>
          <a:p>
            <a:pPr marL="514350" indent="-514350">
              <a:buFont typeface="Segoe UI" panose="020B0502040204020203" pitchFamily="34" charset="0"/>
              <a:buAutoNum type="arabicPeriod"/>
            </a:pPr>
            <a:r>
              <a:rPr lang="ru-RU" altLang="ru-RU" smtClean="0"/>
              <a:t>Статистика по ошибкам (bugs statistics) </a:t>
            </a:r>
          </a:p>
          <a:p>
            <a:pPr marL="514350" indent="-514350">
              <a:buFont typeface="Segoe UI" panose="020B0502040204020203" pitchFamily="34" charset="0"/>
              <a:buAutoNum type="arabicPeriod"/>
            </a:pPr>
            <a:r>
              <a:rPr lang="ru-RU" altLang="ru-RU" smtClean="0"/>
              <a:t>Список новых ошибок (new bugs found) </a:t>
            </a:r>
          </a:p>
          <a:p>
            <a:pPr marL="514350" indent="-514350">
              <a:buFont typeface="Segoe UI" panose="020B0502040204020203" pitchFamily="34" charset="0"/>
              <a:buAutoNum type="arabicPeriod"/>
            </a:pPr>
            <a:r>
              <a:rPr lang="ru-RU" altLang="ru-RU" smtClean="0"/>
              <a:t>Статистика по всем ошибкам (all bugs statistics)</a:t>
            </a:r>
          </a:p>
        </p:txBody>
      </p:sp>
      <p:sp>
        <p:nvSpPr>
          <p:cNvPr id="10243"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3"/>
          <p:cNvSpPr>
            <a:spLocks noGrp="1"/>
          </p:cNvSpPr>
          <p:nvPr>
            <p:ph type="title"/>
          </p:nvPr>
        </p:nvSpPr>
        <p:spPr/>
        <p:txBody>
          <a:bodyPr/>
          <a:lstStyle/>
          <a:p>
            <a:r>
              <a:rPr lang="ru-RU" altLang="ru-RU" smtClean="0"/>
              <a:t>Команда тестировщиков</a:t>
            </a:r>
          </a:p>
        </p:txBody>
      </p:sp>
      <p:sp>
        <p:nvSpPr>
          <p:cNvPr id="13315" name="Содержимое 1"/>
          <p:cNvSpPr>
            <a:spLocks noGrp="1"/>
          </p:cNvSpPr>
          <p:nvPr>
            <p:ph idx="1"/>
          </p:nvPr>
        </p:nvSpPr>
        <p:spPr>
          <a:xfrm>
            <a:off x="468313" y="1557338"/>
            <a:ext cx="8229600" cy="4572000"/>
          </a:xfrm>
        </p:spPr>
        <p:txBody>
          <a:bodyPr/>
          <a:lstStyle/>
          <a:p>
            <a:r>
              <a:rPr lang="ru-RU" altLang="ru-RU" smtClean="0"/>
              <a:t>В этой части TRR перечисляются все задействованные в процессе тестирования сотрудники с указанием занимаемой должности и роли на проекте в подотчётный период.</a:t>
            </a:r>
          </a:p>
          <a:p>
            <a:pPr>
              <a:buFont typeface="Wingdings 2" panose="05020102010507070707" pitchFamily="18" charset="2"/>
              <a:buNone/>
            </a:pPr>
            <a:r>
              <a:rPr lang="ru-RU" altLang="ru-RU" smtClean="0"/>
              <a:t>		</a:t>
            </a:r>
          </a:p>
        </p:txBody>
      </p:sp>
      <p:sp>
        <p:nvSpPr>
          <p:cNvPr id="11267" name="Нижний колонтитул 2"/>
          <p:cNvSpPr>
            <a:spLocks noGrp="1"/>
          </p:cNvSpPr>
          <p:nvPr>
            <p:ph type="ftr" sz="quarter" idx="11"/>
          </p:nvPr>
        </p:nvSpPr>
        <p:spPr bwMode="auto">
          <a:ln>
            <a:miter lim="800000"/>
            <a:headEnd/>
            <a:tailEnd/>
          </a:ln>
        </p:spPr>
        <p:txBody>
          <a:bodyPr wrap="square" numCol="1" compatLnSpc="1">
            <a:prstTxWarp prst="textNoShape">
              <a:avLst/>
            </a:prstTxWarp>
          </a:bodyPr>
          <a:lstStyle/>
          <a:p>
            <a:pPr>
              <a:defRPr/>
            </a:pPr>
            <a:endParaRPr lang="ru-RU" smtClean="0"/>
          </a:p>
        </p:txBody>
      </p:sp>
      <p:graphicFrame>
        <p:nvGraphicFramePr>
          <p:cNvPr id="5" name="Table 4"/>
          <p:cNvGraphicFramePr>
            <a:graphicFrameLocks noGrp="1"/>
          </p:cNvGraphicFramePr>
          <p:nvPr/>
        </p:nvGraphicFramePr>
        <p:xfrm>
          <a:off x="1403350" y="3500438"/>
          <a:ext cx="6096000" cy="640034"/>
        </p:xfrm>
        <a:graphic>
          <a:graphicData uri="http://schemas.openxmlformats.org/drawingml/2006/table">
            <a:tbl>
              <a:tblPr/>
              <a:tblGrid>
                <a:gridCol w="1152525"/>
                <a:gridCol w="1944688"/>
                <a:gridCol w="2998787"/>
              </a:tblGrid>
              <a:tr h="639762">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ФИО</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Должность</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ts val="600"/>
                        </a:spcBef>
                        <a:buClr>
                          <a:schemeClr val="accent2"/>
                        </a:buClr>
                        <a:buSzPct val="85000"/>
                        <a:buFont typeface="Wingdings 2" panose="05020102010507070707" pitchFamily="18" charset="2"/>
                        <a:defRPr sz="2200">
                          <a:solidFill>
                            <a:schemeClr val="tx1"/>
                          </a:solidFill>
                          <a:latin typeface="Segoe UI" panose="020B0502040204020203" pitchFamily="34" charset="0"/>
                          <a:ea typeface="MS PGothic" panose="020B0600070205080204" pitchFamily="34" charset="-128"/>
                        </a:defRPr>
                      </a:lvl1pPr>
                      <a:lvl2pPr marL="742950" indent="-285750" eaLnBrk="0" hangingPunct="0">
                        <a:spcBef>
                          <a:spcPts val="300"/>
                        </a:spcBef>
                        <a:buClr>
                          <a:srgbClr val="0C7C7F"/>
                        </a:buClr>
                        <a:buSzPct val="85000"/>
                        <a:buFont typeface="Wingdings 2" panose="05020102010507070707" pitchFamily="18" charset="2"/>
                        <a:defRPr sz="2000">
                          <a:solidFill>
                            <a:schemeClr val="tx2"/>
                          </a:solidFill>
                          <a:latin typeface="Segoe UI" panose="020B0502040204020203" pitchFamily="34" charset="0"/>
                          <a:ea typeface="MS PGothic" panose="020B0600070205080204" pitchFamily="34" charset="-128"/>
                        </a:defRPr>
                      </a:lvl2pPr>
                      <a:lvl3pPr marL="1143000" indent="-228600" eaLnBrk="0" hangingPunct="0">
                        <a:spcBef>
                          <a:spcPts val="300"/>
                        </a:spcBef>
                        <a:buClr>
                          <a:srgbClr val="086769"/>
                        </a:buClr>
                        <a:buSzPct val="85000"/>
                        <a:buFont typeface="Wingdings 2" panose="05020102010507070707" pitchFamily="18" charset="2"/>
                        <a:defRPr sz="1900">
                          <a:solidFill>
                            <a:schemeClr val="tx1"/>
                          </a:solidFill>
                          <a:latin typeface="Segoe UI" panose="020B0502040204020203" pitchFamily="34" charset="0"/>
                          <a:ea typeface="MS PGothic" panose="020B0600070205080204" pitchFamily="34" charset="-128"/>
                        </a:defRPr>
                      </a:lvl3pPr>
                      <a:lvl4pPr marL="1600200" indent="-228600" eaLnBrk="0" hangingPunct="0">
                        <a:spcBef>
                          <a:spcPts val="300"/>
                        </a:spcBef>
                        <a:buClr>
                          <a:srgbClr val="0C7C7F"/>
                        </a:buClr>
                        <a:buSzPct val="85000"/>
                        <a:buFont typeface="Wingdings 2" panose="05020102010507070707" pitchFamily="18" charset="2"/>
                        <a:defRPr sz="1700">
                          <a:solidFill>
                            <a:schemeClr val="tx1"/>
                          </a:solidFill>
                          <a:latin typeface="Segoe UI" panose="020B0502040204020203" pitchFamily="34" charset="0"/>
                          <a:ea typeface="MS PGothic" panose="020B0600070205080204" pitchFamily="34" charset="-128"/>
                        </a:defRPr>
                      </a:lvl4pPr>
                      <a:lvl5pPr marL="2057400" indent="-228600" eaLnBrk="0" hangingPunct="0">
                        <a:spcBef>
                          <a:spcPts val="338"/>
                        </a:spcBef>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5pPr>
                      <a:lvl6pPr marL="25146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6pPr>
                      <a:lvl7pPr marL="29718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7pPr>
                      <a:lvl8pPr marL="34290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8pPr>
                      <a:lvl9pPr marL="3886200" indent="-228600" eaLnBrk="0" fontAlgn="base" hangingPunct="0">
                        <a:spcBef>
                          <a:spcPts val="338"/>
                        </a:spcBef>
                        <a:spcAft>
                          <a:spcPct val="0"/>
                        </a:spcAft>
                        <a:buClr>
                          <a:srgbClr val="0C7C7F"/>
                        </a:buClr>
                        <a:buSzPct val="85000"/>
                        <a:buFont typeface="Wingdings 2" panose="05020102010507070707" pitchFamily="18" charset="2"/>
                        <a:defRPr sz="1400">
                          <a:solidFill>
                            <a:schemeClr val="tx1"/>
                          </a:solidFill>
                          <a:latin typeface="Segoe UI" panose="020B0502040204020203"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rPr>
                        <a:t>Роль в подотчетный период</a:t>
                      </a:r>
                      <a:endParaRPr kumimoji="0" lang="en-US" altLang="ru-RU" sz="1800" b="1" i="0" u="none" strike="noStrike" cap="none" normalizeH="0" baseline="0" smtClean="0">
                        <a:ln>
                          <a:noFill/>
                        </a:ln>
                        <a:solidFill>
                          <a:srgbClr val="FFFFFF"/>
                        </a:solidFill>
                        <a:effectLst/>
                        <a:latin typeface="Segoe UI" panose="020B0502040204020203" pitchFamily="34" charset="0"/>
                        <a:ea typeface="MS PGothic" panose="020B0600070205080204" pitchFamily="34" charset="-128"/>
                      </a:endParaRP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rtlCol="0">
            <a:normAutofit fontScale="90000"/>
          </a:bodyPr>
          <a:lstStyle/>
          <a:p>
            <a:pPr defTabSz="457207" fontAlgn="auto">
              <a:spcAft>
                <a:spcPts val="0"/>
              </a:spcAft>
              <a:defRPr/>
            </a:pPr>
            <a:r>
              <a:rPr lang="ru-RU" smtClean="0"/>
              <a:t>Описание процесса тестирования (</a:t>
            </a:r>
            <a:r>
              <a:rPr lang="ru-RU" err="1" smtClean="0"/>
              <a:t>testing</a:t>
            </a:r>
            <a:r>
              <a:rPr lang="ru-RU" smtClean="0"/>
              <a:t> </a:t>
            </a:r>
            <a:r>
              <a:rPr lang="ru-RU" err="1" smtClean="0"/>
              <a:t>process</a:t>
            </a:r>
            <a:r>
              <a:rPr lang="ru-RU" smtClean="0"/>
              <a:t> </a:t>
            </a:r>
            <a:r>
              <a:rPr lang="ru-RU" err="1" smtClean="0"/>
              <a:t>description</a:t>
            </a:r>
            <a:r>
              <a:rPr lang="ru-RU" smtClean="0"/>
              <a:t>)</a:t>
            </a:r>
            <a:endParaRPr lang="ru-RU"/>
          </a:p>
        </p:txBody>
      </p:sp>
      <p:sp>
        <p:nvSpPr>
          <p:cNvPr id="22529" name="Содержимое 1"/>
          <p:cNvSpPr>
            <a:spLocks noGrp="1"/>
          </p:cNvSpPr>
          <p:nvPr>
            <p:ph idx="1"/>
          </p:nvPr>
        </p:nvSpPr>
        <p:spPr>
          <a:xfrm>
            <a:off x="500063" y="1524000"/>
            <a:ext cx="8186737" cy="4833938"/>
          </a:xfrm>
        </p:spPr>
        <p:txBody>
          <a:bodyPr rtlCol="0">
            <a:normAutofit lnSpcReduction="10000"/>
          </a:bodyPr>
          <a:lstStyle/>
          <a:p>
            <a:pPr marL="342906" indent="-342906" defTabSz="457207" fontAlgn="auto">
              <a:spcAft>
                <a:spcPts val="0"/>
              </a:spcAft>
              <a:buClr>
                <a:schemeClr val="bg2">
                  <a:lumMod val="40000"/>
                  <a:lumOff val="60000"/>
                </a:schemeClr>
              </a:buClr>
              <a:buFont typeface="Wingdings 3" charset="2"/>
              <a:buChar char=""/>
              <a:defRPr/>
            </a:pPr>
            <a:r>
              <a:rPr lang="ru-RU" altLang="ru-RU" sz="2300" smtClean="0"/>
              <a:t>В этой части TRR даётся краткое описание того, как происходило тестирование: какие использовались методы, техники, инструментальные средства и т.п.</a:t>
            </a:r>
          </a:p>
          <a:p>
            <a:pPr marL="342906" indent="-342906" defTabSz="457207" fontAlgn="auto">
              <a:spcAft>
                <a:spcPts val="0"/>
              </a:spcAft>
              <a:buClr>
                <a:schemeClr val="bg2">
                  <a:lumMod val="40000"/>
                  <a:lumOff val="60000"/>
                </a:schemeClr>
              </a:buClr>
              <a:buFont typeface="Wingdings 3" charset="2"/>
              <a:buChar char=""/>
              <a:defRPr/>
            </a:pPr>
            <a:r>
              <a:rPr lang="ru-RU" altLang="ru-RU" sz="2300" smtClean="0"/>
              <a:t>Пример:</a:t>
            </a:r>
            <a:br>
              <a:rPr lang="ru-RU" altLang="ru-RU" sz="2300" smtClean="0"/>
            </a:br>
            <a:r>
              <a:rPr lang="ru-RU" altLang="ru-RU" sz="2300" i="1" smtClean="0"/>
              <a:t>Приложение было протестировано под ОС Windows XP sp2.en с использованием браузера FireFox 3.0. Смоук-тест был выполнен с использованием средства автоматизации JUnit 4.0. Тест критического пути и расширенный тест были выполнены вручную согласно документу «Тесты для ручного тестирования VWS версия 3.4.76.doc». Подробная информация о стратегии тестирования представлена в документе «Стратегия тестирования VWS версия 5.78.23.doc»</a:t>
            </a:r>
            <a:r>
              <a:rPr lang="ru-RU" altLang="ru-RU" sz="2300" smtClean="0"/>
              <a:t>.</a:t>
            </a:r>
          </a:p>
          <a:p>
            <a:pPr marL="342906" indent="-342906" defTabSz="457207" fontAlgn="auto">
              <a:spcAft>
                <a:spcPts val="0"/>
              </a:spcAft>
              <a:buClr>
                <a:schemeClr val="bg2">
                  <a:lumMod val="40000"/>
                  <a:lumOff val="60000"/>
                </a:schemeClr>
              </a:buClr>
              <a:buFont typeface="Wingdings 3" charset="2"/>
              <a:buChar char=""/>
              <a:defRPr/>
            </a:pPr>
            <a:endParaRPr lang="ru-RU" altLang="ru-RU" smtClean="0"/>
          </a:p>
        </p:txBody>
      </p:sp>
      <p:sp>
        <p:nvSpPr>
          <p:cNvPr id="4" name="Нижний колонтитул 3"/>
          <p:cNvSpPr>
            <a:spLocks noGrp="1"/>
          </p:cNvSpPr>
          <p:nvPr>
            <p:ph type="ftr" sz="quarter" idx="11"/>
          </p:nvPr>
        </p:nvSpPr>
        <p:spPr/>
        <p:txBody>
          <a:bodyPr/>
          <a:lstStyle/>
          <a:p>
            <a:pPr>
              <a:defRPr/>
            </a:pPr>
            <a:endParaRPr lang="ru-RU"/>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300</TotalTime>
  <Words>1247</Words>
  <Application>Microsoft Office PowerPoint</Application>
  <PresentationFormat>Экран (4:3)</PresentationFormat>
  <Paragraphs>170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Ион</vt:lpstr>
      <vt:lpstr>Оформление результатов тестирования</vt:lpstr>
      <vt:lpstr>Введение</vt:lpstr>
      <vt:lpstr>Определение отчёта о результатах тестирования</vt:lpstr>
      <vt:lpstr>Цель написания отчёта о результатах тестирования</vt:lpstr>
      <vt:lpstr>Отчет о результатах тестирования</vt:lpstr>
      <vt:lpstr>Периодичность выпуска отчёта о результатах тестирования</vt:lpstr>
      <vt:lpstr>Структура отчёта о результатах тестирования</vt:lpstr>
      <vt:lpstr>Команда тестировщиков</vt:lpstr>
      <vt:lpstr>Описание процесса тестирования (testing process description)</vt:lpstr>
      <vt:lpstr>Краткое описание (summary)</vt:lpstr>
      <vt:lpstr>Краткое описание (summary). Пример</vt:lpstr>
      <vt:lpstr>Расписание (testing timetable) </vt:lpstr>
      <vt:lpstr>Рекомендации (recomendations) </vt:lpstr>
      <vt:lpstr>Примеры</vt:lpstr>
      <vt:lpstr>Статистика по ошибкам (bugs statistics) </vt:lpstr>
      <vt:lpstr>Список новых ошибок (new bugs found) </vt:lpstr>
      <vt:lpstr>Статистика по всем ошибкам (all bugs statistics)</vt:lpstr>
      <vt:lpstr>Статистика по всем ошибкам (all bugs statistics)</vt:lpstr>
      <vt:lpstr>Кому нужен отчет об ошибках?</vt:lpstr>
      <vt:lpstr>Менеджер проекта</vt:lpstr>
      <vt:lpstr>Лидер команды разработчиков</vt:lpstr>
      <vt:lpstr>Лидер команды тестировщиков</vt:lpstr>
      <vt:lpstr>Заказчик</vt:lpstr>
      <vt:lpstr>Финальный отчёт о результатах тестирования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Stormy Mathcore</dc:creator>
  <cp:lastModifiedBy>kate</cp:lastModifiedBy>
  <cp:revision>55</cp:revision>
  <dcterms:created xsi:type="dcterms:W3CDTF">2012-08-13T19:23:40Z</dcterms:created>
  <dcterms:modified xsi:type="dcterms:W3CDTF">2023-02-20T16:28:04Z</dcterms:modified>
</cp:coreProperties>
</file>