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69" r:id="rId6"/>
    <p:sldId id="270" r:id="rId7"/>
    <p:sldId id="271" r:id="rId8"/>
    <p:sldId id="259" r:id="rId9"/>
    <p:sldId id="265" r:id="rId10"/>
    <p:sldId id="266" r:id="rId11"/>
    <p:sldId id="267" r:id="rId12"/>
    <p:sldId id="260" r:id="rId13"/>
    <p:sldId id="261" r:id="rId14"/>
    <p:sldId id="274" r:id="rId15"/>
    <p:sldId id="275" r:id="rId16"/>
    <p:sldId id="276" r:id="rId17"/>
    <p:sldId id="262" r:id="rId18"/>
    <p:sldId id="263" r:id="rId19"/>
    <p:sldId id="272" r:id="rId20"/>
    <p:sldId id="264"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2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 name="Group 2"/>
          <p:cNvGrpSpPr>
            <a:grpSpLocks/>
          </p:cNvGrpSpPr>
          <p:nvPr/>
        </p:nvGrpSpPr>
        <p:grpSpPr bwMode="auto">
          <a:xfrm>
            <a:off x="381000" y="457200"/>
            <a:ext cx="8397875" cy="5562600"/>
            <a:chOff x="240" y="288"/>
            <a:chExt cx="5290" cy="3504"/>
          </a:xfrm>
        </p:grpSpPr>
        <p:sp>
          <p:nvSpPr>
            <p:cNvPr id="9219" name="Rectangle 3"/>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p:spPr>
          <p:txBody>
            <a:bodyPr wrap="none" anchor="ctr"/>
            <a:lstStyle/>
            <a:p>
              <a:pPr algn="ctr"/>
              <a:endParaRPr lang="ru-RU" sz="2400">
                <a:latin typeface="Times New Roman" pitchFamily="18" charset="0"/>
              </a:endParaRPr>
            </a:p>
          </p:txBody>
        </p:sp>
        <p:sp>
          <p:nvSpPr>
            <p:cNvPr id="9220" name="Rectangle 4"/>
            <p:cNvSpPr>
              <a:spLocks noChangeArrowheads="1"/>
            </p:cNvSpPr>
            <p:nvPr/>
          </p:nvSpPr>
          <p:spPr bwMode="auto">
            <a:xfrm>
              <a:off x="285" y="336"/>
              <a:ext cx="5184" cy="3408"/>
            </a:xfrm>
            <a:prstGeom prst="rect">
              <a:avLst/>
            </a:prstGeom>
            <a:noFill/>
            <a:ln w="9525">
              <a:solidFill>
                <a:schemeClr val="folHlink"/>
              </a:solidFill>
              <a:miter lim="800000"/>
              <a:headEnd/>
              <a:tailEnd/>
            </a:ln>
            <a:effectLst/>
          </p:spPr>
          <p:txBody>
            <a:bodyPr wrap="none" anchor="ctr"/>
            <a:lstStyle/>
            <a:p>
              <a:pPr algn="ctr"/>
              <a:endParaRPr lang="ru-RU" sz="2400">
                <a:latin typeface="Times New Roman" pitchFamily="18" charset="0"/>
              </a:endParaRPr>
            </a:p>
          </p:txBody>
        </p:sp>
        <p:sp>
          <p:nvSpPr>
            <p:cNvPr id="9221" name="Line 5"/>
            <p:cNvSpPr>
              <a:spLocks noChangeShapeType="1"/>
            </p:cNvSpPr>
            <p:nvPr/>
          </p:nvSpPr>
          <p:spPr bwMode="auto">
            <a:xfrm>
              <a:off x="576" y="2256"/>
              <a:ext cx="4608" cy="0"/>
            </a:xfrm>
            <a:prstGeom prst="line">
              <a:avLst/>
            </a:prstGeom>
            <a:noFill/>
            <a:ln w="19050">
              <a:solidFill>
                <a:schemeClr val="accent2"/>
              </a:solidFill>
              <a:round/>
              <a:headEnd/>
              <a:tailEnd/>
            </a:ln>
            <a:effectLst/>
          </p:spPr>
          <p:txBody>
            <a:bodyPr wrap="none" anchor="ctr"/>
            <a:lstStyle/>
            <a:p>
              <a:endParaRPr lang="ru-RU"/>
            </a:p>
          </p:txBody>
        </p:sp>
      </p:grpSp>
      <p:sp>
        <p:nvSpPr>
          <p:cNvPr id="9222" name="Rectangle 6"/>
          <p:cNvSpPr>
            <a:spLocks noGrp="1" noChangeArrowheads="1"/>
          </p:cNvSpPr>
          <p:nvPr>
            <p:ph type="ctrTitle"/>
          </p:nvPr>
        </p:nvSpPr>
        <p:spPr>
          <a:xfrm>
            <a:off x="1219200" y="838200"/>
            <a:ext cx="6781800" cy="2559050"/>
          </a:xfrm>
        </p:spPr>
        <p:txBody>
          <a:bodyPr anchor="b"/>
          <a:lstStyle>
            <a:lvl1pPr>
              <a:defRPr sz="4500"/>
            </a:lvl1pPr>
          </a:lstStyle>
          <a:p>
            <a:r>
              <a:rPr lang="ru-RU" smtClean="0"/>
              <a:t>Образец заголовка</a:t>
            </a:r>
            <a:endParaRPr lang="ru-RU"/>
          </a:p>
        </p:txBody>
      </p:sp>
      <p:sp>
        <p:nvSpPr>
          <p:cNvPr id="9223" name="Rectangle 7"/>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2300"/>
            </a:lvl1pPr>
          </a:lstStyle>
          <a:p>
            <a:r>
              <a:rPr lang="ru-RU" smtClean="0"/>
              <a:t>Образец подзаголовка</a:t>
            </a:r>
            <a:endParaRPr lang="ru-RU"/>
          </a:p>
        </p:txBody>
      </p:sp>
      <p:sp>
        <p:nvSpPr>
          <p:cNvPr id="9224" name="Rectangle 8"/>
          <p:cNvSpPr>
            <a:spLocks noGrp="1" noChangeArrowheads="1"/>
          </p:cNvSpPr>
          <p:nvPr>
            <p:ph type="dt" sz="half" idx="2"/>
          </p:nvPr>
        </p:nvSpPr>
        <p:spPr bwMode="auto">
          <a:xfrm>
            <a:off x="536575" y="6248400"/>
            <a:ext cx="2054225"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defRPr sz="1000"/>
            </a:lvl1pPr>
          </a:lstStyle>
          <a:p>
            <a:fld id="{5B106E36-FD25-4E2D-B0AA-010F637433A0}" type="datetimeFigureOut">
              <a:rPr lang="ru-RU" smtClean="0"/>
              <a:pPr/>
              <a:t>12.10.2022</a:t>
            </a:fld>
            <a:endParaRPr lang="ru-RU"/>
          </a:p>
        </p:txBody>
      </p:sp>
      <p:sp>
        <p:nvSpPr>
          <p:cNvPr id="9225" name="Rectangle 9"/>
          <p:cNvSpPr>
            <a:spLocks noGrp="1" noChangeArrowheads="1"/>
          </p:cNvSpPr>
          <p:nvPr>
            <p:ph type="ftr" sz="quarter" idx="3"/>
          </p:nvPr>
        </p:nvSpPr>
        <p:spPr bwMode="auto">
          <a:xfrm>
            <a:off x="3251200" y="6248400"/>
            <a:ext cx="2887663"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ctr">
              <a:defRPr sz="1000"/>
            </a:lvl1pPr>
          </a:lstStyle>
          <a:p>
            <a:endParaRPr lang="ru-RU"/>
          </a:p>
        </p:txBody>
      </p:sp>
      <p:sp>
        <p:nvSpPr>
          <p:cNvPr id="9226" name="Rectangle 10"/>
          <p:cNvSpPr>
            <a:spLocks noGrp="1" noChangeArrowheads="1"/>
          </p:cNvSpPr>
          <p:nvPr>
            <p:ph type="sldNum" sz="quarter" idx="4"/>
          </p:nvPr>
        </p:nvSpPr>
        <p:spPr bwMode="auto">
          <a:xfrm>
            <a:off x="6788150" y="6257925"/>
            <a:ext cx="1905000" cy="457200"/>
          </a:xfrm>
          <a:prstGeom prst="rect">
            <a:avLst/>
          </a:prstGeom>
          <a:noFill/>
          <a:ln>
            <a:miter lim="800000"/>
            <a:headEnd/>
            <a:tailEnd/>
          </a:ln>
        </p:spPr>
        <p:txBody>
          <a:bodyPr vert="horz" wrap="square" lIns="91440" tIns="45720" rIns="91440" bIns="45720" numCol="1" anchor="b" anchorCtr="0" compatLnSpc="1">
            <a:prstTxWarp prst="textNoShape">
              <a:avLst/>
            </a:prstTxWarp>
          </a:bodyPr>
          <a:lstStyle>
            <a:lvl1pPr algn="r">
              <a:defRPr sz="1000"/>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08788" y="222250"/>
            <a:ext cx="2216150" cy="6446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60338" y="222250"/>
            <a:ext cx="6496050" cy="6446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338" y="222250"/>
            <a:ext cx="88519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163513" y="1828800"/>
            <a:ext cx="8861425" cy="4840288"/>
          </a:xfrm>
        </p:spPr>
        <p:txBody>
          <a:bodyPr/>
          <a:lstStyle/>
          <a:p>
            <a:r>
              <a:rPr lang="ru-RU" smtClean="0"/>
              <a:t>Вставка таблицы</a:t>
            </a: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63513" y="1828800"/>
            <a:ext cx="4354512" cy="484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70425" y="1828800"/>
            <a:ext cx="4354513" cy="484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5" name="Rectangle 3"/>
          <p:cNvSpPr>
            <a:spLocks noChangeArrowheads="1"/>
          </p:cNvSpPr>
          <p:nvPr/>
        </p:nvSpPr>
        <p:spPr bwMode="auto">
          <a:xfrm>
            <a:off x="15875" y="23813"/>
            <a:ext cx="9144000" cy="6842125"/>
          </a:xfrm>
          <a:prstGeom prst="rect">
            <a:avLst/>
          </a:prstGeom>
          <a:solidFill>
            <a:schemeClr val="bg1"/>
          </a:solidFill>
          <a:ln w="44450">
            <a:solidFill>
              <a:schemeClr val="folHlink"/>
            </a:solidFill>
            <a:miter lim="800000"/>
            <a:headEnd/>
            <a:tailEnd/>
          </a:ln>
          <a:effectLst/>
        </p:spPr>
        <p:txBody>
          <a:bodyPr wrap="none" anchor="ctr"/>
          <a:lstStyle/>
          <a:p>
            <a:pPr algn="ctr"/>
            <a:endParaRPr lang="ru-RU" sz="2400">
              <a:latin typeface="Times New Roman" pitchFamily="18" charset="0"/>
            </a:endParaRPr>
          </a:p>
        </p:txBody>
      </p:sp>
      <p:sp>
        <p:nvSpPr>
          <p:cNvPr id="8196" name="Rectangle 4"/>
          <p:cNvSpPr>
            <a:spLocks noChangeArrowheads="1"/>
          </p:cNvSpPr>
          <p:nvPr/>
        </p:nvSpPr>
        <p:spPr bwMode="blackWhite">
          <a:xfrm>
            <a:off x="98425" y="112713"/>
            <a:ext cx="8977313" cy="6643687"/>
          </a:xfrm>
          <a:prstGeom prst="rect">
            <a:avLst/>
          </a:prstGeom>
          <a:solidFill>
            <a:schemeClr val="bg1"/>
          </a:solidFill>
          <a:ln w="9525">
            <a:solidFill>
              <a:schemeClr val="folHlink"/>
            </a:solidFill>
            <a:miter lim="800000"/>
            <a:headEnd/>
            <a:tailEnd/>
          </a:ln>
          <a:effectLst/>
        </p:spPr>
        <p:txBody>
          <a:bodyPr wrap="none" anchor="ctr"/>
          <a:lstStyle/>
          <a:p>
            <a:pPr algn="ctr"/>
            <a:endParaRPr lang="ru-RU" sz="2400">
              <a:latin typeface="Times New Roman" pitchFamily="18" charset="0"/>
            </a:endParaRPr>
          </a:p>
        </p:txBody>
      </p:sp>
      <p:sp>
        <p:nvSpPr>
          <p:cNvPr id="8197" name="Line 5"/>
          <p:cNvSpPr>
            <a:spLocks noChangeShapeType="1"/>
          </p:cNvSpPr>
          <p:nvPr/>
        </p:nvSpPr>
        <p:spPr bwMode="auto">
          <a:xfrm>
            <a:off x="288925" y="1581150"/>
            <a:ext cx="8582025" cy="0"/>
          </a:xfrm>
          <a:prstGeom prst="line">
            <a:avLst/>
          </a:prstGeom>
          <a:noFill/>
          <a:ln w="12700">
            <a:solidFill>
              <a:srgbClr val="66FFFF"/>
            </a:solidFill>
            <a:round/>
            <a:headEnd/>
            <a:tailEnd/>
          </a:ln>
          <a:effectLst/>
        </p:spPr>
        <p:txBody>
          <a:bodyPr/>
          <a:lstStyle/>
          <a:p>
            <a:endParaRPr lang="ru-RU"/>
          </a:p>
        </p:txBody>
      </p:sp>
      <p:sp>
        <p:nvSpPr>
          <p:cNvPr id="8198" name="Rectangle 6"/>
          <p:cNvSpPr>
            <a:spLocks noGrp="1" noChangeArrowheads="1"/>
          </p:cNvSpPr>
          <p:nvPr>
            <p:ph type="title"/>
          </p:nvPr>
        </p:nvSpPr>
        <p:spPr bwMode="auto">
          <a:xfrm>
            <a:off x="160338" y="222250"/>
            <a:ext cx="885190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ru-RU" smtClean="0"/>
              <a:t>Образец заголовка</a:t>
            </a:r>
          </a:p>
        </p:txBody>
      </p:sp>
      <p:sp>
        <p:nvSpPr>
          <p:cNvPr id="8199" name="Rectangle 7"/>
          <p:cNvSpPr>
            <a:spLocks noGrp="1" noChangeArrowheads="1"/>
          </p:cNvSpPr>
          <p:nvPr>
            <p:ph type="body" idx="1"/>
          </p:nvPr>
        </p:nvSpPr>
        <p:spPr bwMode="auto">
          <a:xfrm>
            <a:off x="163513" y="1828800"/>
            <a:ext cx="8861425" cy="4840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mj-lt"/>
          <a:ea typeface="+mj-ea"/>
          <a:cs typeface="+mj-cs"/>
        </a:defRPr>
      </a:lvl1pPr>
      <a:lvl2pPr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2pPr>
      <a:lvl3pPr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3pPr>
      <a:lvl4pPr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4pPr>
      <a:lvl5pPr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5pPr>
      <a:lvl6pPr marL="457200"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6pPr>
      <a:lvl7pPr marL="914400"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7pPr>
      <a:lvl8pPr marL="1371600"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8pPr>
      <a:lvl9pPr marL="1828800" algn="ctr" rtl="0" eaLnBrk="1" fontAlgn="base" hangingPunct="1">
        <a:lnSpc>
          <a:spcPct val="80000"/>
        </a:lnSpc>
        <a:spcBef>
          <a:spcPct val="0"/>
        </a:spcBef>
        <a:spcAft>
          <a:spcPct val="0"/>
        </a:spcAft>
        <a:defRPr sz="3200" b="1">
          <a:solidFill>
            <a:schemeClr val="tx2"/>
          </a:solidFill>
          <a:effectLst>
            <a:outerShdw blurRad="38100" dist="38100" dir="2700000" algn="tl">
              <a:srgbClr val="666633"/>
            </a:outerShdw>
          </a:effectLst>
          <a:latin typeface="Times New Roman" pitchFamily="18" charset="0"/>
        </a:defRPr>
      </a:lvl9pPr>
    </p:titleStyle>
    <p:bodyStyle>
      <a:lvl1pPr marL="342900" indent="-342900" algn="l" rtl="0" eaLnBrk="1" fontAlgn="base" hangingPunct="1">
        <a:spcBef>
          <a:spcPct val="20000"/>
        </a:spcBef>
        <a:spcAft>
          <a:spcPct val="0"/>
        </a:spcAft>
        <a:buClr>
          <a:srgbClr val="66FFFF"/>
        </a:buClr>
        <a:buFont typeface="Wingdings" pitchFamily="2" charset="2"/>
        <a:buChar char="n"/>
        <a:defRPr sz="2400">
          <a:solidFill>
            <a:schemeClr val="tx1"/>
          </a:solidFill>
          <a:latin typeface="+mn-lt"/>
          <a:ea typeface="+mn-ea"/>
          <a:cs typeface="+mn-cs"/>
        </a:defRPr>
      </a:lvl1pPr>
      <a:lvl2pPr marL="742950" indent="-285750" algn="l" rtl="0" eaLnBrk="1" fontAlgn="base" hangingPunct="1">
        <a:spcBef>
          <a:spcPct val="20000"/>
        </a:spcBef>
        <a:spcAft>
          <a:spcPct val="0"/>
        </a:spcAft>
        <a:buClr>
          <a:srgbClr val="66FFFF"/>
        </a:buClr>
        <a:buFont typeface="Wingdings" pitchFamily="2" charset="2"/>
        <a:buChar char="n"/>
        <a:defRPr sz="2000">
          <a:solidFill>
            <a:schemeClr val="tx1"/>
          </a:solidFill>
          <a:latin typeface="+mn-lt"/>
        </a:defRPr>
      </a:lvl2pPr>
      <a:lvl3pPr marL="1143000" indent="-228600" algn="l" rtl="0" eaLnBrk="1" fontAlgn="base" hangingPunct="1">
        <a:spcBef>
          <a:spcPct val="20000"/>
        </a:spcBef>
        <a:spcAft>
          <a:spcPct val="0"/>
        </a:spcAft>
        <a:buClr>
          <a:srgbClr val="66FFFF"/>
        </a:buClr>
        <a:buFont typeface="Wingdings" pitchFamily="2" charset="2"/>
        <a:buChar char="n"/>
        <a:defRPr>
          <a:solidFill>
            <a:schemeClr val="tx1"/>
          </a:solidFill>
          <a:latin typeface="+mn-lt"/>
        </a:defRPr>
      </a:lvl3pPr>
      <a:lvl4pPr marL="1600200" indent="-228600" algn="l" rtl="0" eaLnBrk="1" fontAlgn="base" hangingPunct="1">
        <a:spcBef>
          <a:spcPct val="20000"/>
        </a:spcBef>
        <a:spcAft>
          <a:spcPct val="0"/>
        </a:spcAft>
        <a:buClr>
          <a:srgbClr val="66FFFF"/>
        </a:buClr>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rgbClr val="66FFFF"/>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rgbClr val="66FFFF"/>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rgbClr val="66FFFF"/>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rgbClr val="66FFFF"/>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rgbClr val="66FFFF"/>
        </a:buClr>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899592" y="1916832"/>
            <a:ext cx="7141840" cy="3240360"/>
          </a:xfrm>
        </p:spPr>
        <p:txBody>
          <a:bodyPr/>
          <a:lstStyle/>
          <a:p>
            <a:pPr lvl="0"/>
            <a:r>
              <a:rPr lang="ru-RU" sz="4800" dirty="0" smtClean="0"/>
              <a:t>Обработка прерываний</a:t>
            </a:r>
            <a:r>
              <a:rPr lang="en-US" sz="4800" dirty="0" smtClean="0"/>
              <a:t/>
            </a:r>
            <a:br>
              <a:rPr lang="en-US" sz="4800" dirty="0" smtClean="0"/>
            </a:br>
            <a:r>
              <a:rPr lang="en-US" sz="4800" dirty="0" smtClean="0"/>
              <a:t/>
            </a:r>
            <a:br>
              <a:rPr lang="en-US" sz="4800" dirty="0" smtClean="0"/>
            </a:br>
            <a:endParaRPr lang="ru-RU" dirty="0"/>
          </a:p>
        </p:txBody>
      </p:sp>
      <p:sp>
        <p:nvSpPr>
          <p:cNvPr id="4" name="Заголовок 2"/>
          <p:cNvSpPr txBox="1">
            <a:spLocks/>
          </p:cNvSpPr>
          <p:nvPr/>
        </p:nvSpPr>
        <p:spPr bwMode="auto">
          <a:xfrm>
            <a:off x="1043608" y="3573016"/>
            <a:ext cx="7141840" cy="648072"/>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ru-RU" sz="3600" b="1" i="0" u="none" strike="noStrike" kern="0" cap="none" spc="0" normalizeH="0" baseline="0" noProof="0" dirty="0">
              <a:ln>
                <a:noFill/>
              </a:ln>
              <a:solidFill>
                <a:schemeClr val="tx2"/>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28800"/>
            <a:ext cx="8352928" cy="4840288"/>
          </a:xfrm>
        </p:spPr>
        <p:txBody>
          <a:bodyPr>
            <a:normAutofit/>
          </a:bodyPr>
          <a:lstStyle/>
          <a:p>
            <a:pPr marL="0" indent="360000">
              <a:spcBef>
                <a:spcPts val="0"/>
              </a:spcBef>
              <a:buNone/>
            </a:pPr>
            <a:r>
              <a:rPr lang="ru-RU" b="1" i="1" dirty="0" smtClean="0">
                <a:solidFill>
                  <a:srgbClr val="33CC33"/>
                </a:solidFill>
                <a:effectLst>
                  <a:outerShdw blurRad="38100" dist="38100" dir="2700000" algn="tl">
                    <a:srgbClr val="000000">
                      <a:alpha val="43137"/>
                    </a:srgbClr>
                  </a:outerShdw>
                </a:effectLst>
              </a:rPr>
              <a:t>Внутренние прерывания</a:t>
            </a:r>
            <a:r>
              <a:rPr lang="ru-RU" dirty="0" smtClean="0"/>
              <a:t>, называемые также </a:t>
            </a:r>
            <a:r>
              <a:rPr lang="ru-RU" i="1" dirty="0" smtClean="0">
                <a:effectLst>
                  <a:outerShdw blurRad="38100" dist="38100" dir="2700000" algn="tl">
                    <a:srgbClr val="000000">
                      <a:alpha val="43137"/>
                    </a:srgbClr>
                  </a:outerShdw>
                </a:effectLst>
              </a:rPr>
              <a:t>исключениями</a:t>
            </a:r>
            <a:r>
              <a:rPr lang="ru-RU" dirty="0" smtClean="0">
                <a:effectLst>
                  <a:outerShdw blurRad="38100" dist="38100" dir="2700000" algn="tl">
                    <a:srgbClr val="000000">
                      <a:alpha val="43137"/>
                    </a:srgbClr>
                  </a:outerShdw>
                </a:effectLst>
              </a:rPr>
              <a:t> </a:t>
            </a:r>
            <a:r>
              <a:rPr lang="ru-RU" dirty="0" smtClean="0"/>
              <a:t>(</a:t>
            </a:r>
            <a:r>
              <a:rPr lang="ru-RU" dirty="0" err="1" smtClean="0"/>
              <a:t>exeption</a:t>
            </a:r>
            <a:r>
              <a:rPr lang="ru-RU" dirty="0" smtClean="0"/>
              <a:t>), происходят синхронно выполнению программы при появлении аварийной ситуации в ходе исполнения некоторой инструкции программы. Примерами исключений являются деление на нуль, ошибки защиты памяти, обращения по несуществующему адресу, попытка выполнить привилегированную инструкцию в пользовательском режиме и т. п. Исключения возникают непосредственно в ходе выполнения тактов команды («внутри» выполнения). </a:t>
            </a:r>
          </a:p>
          <a:p>
            <a:endParaRPr lang="ru-RU" dirty="0"/>
          </a:p>
        </p:txBody>
      </p:sp>
      <p:sp>
        <p:nvSpPr>
          <p:cNvPr id="4" name="Заголовок 1"/>
          <p:cNvSpPr>
            <a:spLocks noGrp="1"/>
          </p:cNvSpPr>
          <p:nvPr>
            <p:ph type="title"/>
          </p:nvPr>
        </p:nvSpPr>
        <p:spPr>
          <a:xfrm>
            <a:off x="292100" y="548680"/>
            <a:ext cx="8600380" cy="1143000"/>
          </a:xfrm>
        </p:spPr>
        <p:txBody>
          <a:bodyPr/>
          <a:lstStyle/>
          <a:p>
            <a:r>
              <a:rPr lang="ru-RU" sz="4000" dirty="0" smtClean="0">
                <a:solidFill>
                  <a:srgbClr val="FFC000"/>
                </a:solidFill>
              </a:rPr>
              <a:t>Классы прерываний</a:t>
            </a:r>
            <a:endParaRPr lang="ru-RU" sz="4000" dirty="0">
              <a:solidFill>
                <a:srgbClr val="FFC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988840"/>
            <a:ext cx="8424936" cy="4680248"/>
          </a:xfrm>
        </p:spPr>
        <p:txBody>
          <a:bodyPr>
            <a:normAutofit/>
          </a:bodyPr>
          <a:lstStyle/>
          <a:p>
            <a:pPr marL="0" indent="360000">
              <a:spcBef>
                <a:spcPts val="0"/>
              </a:spcBef>
              <a:buNone/>
            </a:pPr>
            <a:r>
              <a:rPr lang="ru-RU" b="1" i="1" dirty="0" smtClean="0">
                <a:solidFill>
                  <a:srgbClr val="33CC33"/>
                </a:solidFill>
                <a:effectLst>
                  <a:outerShdw blurRad="38100" dist="38100" dir="2700000" algn="tl">
                    <a:srgbClr val="000000">
                      <a:alpha val="43137"/>
                    </a:srgbClr>
                  </a:outerShdw>
                </a:effectLst>
              </a:rPr>
              <a:t>Программные прерывания </a:t>
            </a:r>
            <a:r>
              <a:rPr lang="ru-RU" dirty="0" smtClean="0"/>
              <a:t>отличаются от предыдущих двух классов тем, что они по своей сути не являются «истинными» прерываниями. Программное прерывание возникает при выполнении особой команды процессора, выполнение которой имитирует прерывание, то есть переход на новую последовательность инструкций. Причины использования программных прерываний вместо обычных инструкций вызова процедур будут изложены ниже, после рассмотрения механизма прерываний</a:t>
            </a:r>
            <a:endParaRPr lang="ru-RU" dirty="0"/>
          </a:p>
        </p:txBody>
      </p:sp>
      <p:sp>
        <p:nvSpPr>
          <p:cNvPr id="4" name="Заголовок 1"/>
          <p:cNvSpPr txBox="1">
            <a:spLocks/>
          </p:cNvSpPr>
          <p:nvPr/>
        </p:nvSpPr>
        <p:spPr bwMode="auto">
          <a:xfrm>
            <a:off x="292100"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40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Классы прерываний</a:t>
            </a:r>
            <a:endParaRPr kumimoji="0" lang="ru-RU" sz="40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548680"/>
            <a:ext cx="8600380" cy="1143000"/>
          </a:xfrm>
        </p:spPr>
        <p:txBody>
          <a:bodyPr/>
          <a:lstStyle/>
          <a:p>
            <a:r>
              <a:rPr lang="ru-RU" sz="4000" dirty="0" smtClean="0">
                <a:solidFill>
                  <a:srgbClr val="FFC000"/>
                </a:solidFill>
              </a:rPr>
              <a:t>Рабочая область прерываний</a:t>
            </a:r>
            <a:endParaRPr lang="ru-RU" sz="4000" dirty="0">
              <a:solidFill>
                <a:srgbClr val="FFC000"/>
              </a:solidFill>
            </a:endParaRPr>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00380" cy="1143000"/>
          </a:xfrm>
        </p:spPr>
        <p:txBody>
          <a:bodyPr/>
          <a:lstStyle/>
          <a:p>
            <a:r>
              <a:rPr lang="ru-RU" sz="4000" dirty="0" smtClean="0">
                <a:solidFill>
                  <a:srgbClr val="FFC000"/>
                </a:solidFill>
              </a:rPr>
              <a:t>Вектор прерывания</a:t>
            </a:r>
            <a:endParaRPr lang="ru-RU" sz="4000" dirty="0">
              <a:solidFill>
                <a:srgbClr val="FFC000"/>
              </a:solidFill>
            </a:endParaRPr>
          </a:p>
        </p:txBody>
      </p:sp>
      <p:sp>
        <p:nvSpPr>
          <p:cNvPr id="3" name="Содержимое 2"/>
          <p:cNvSpPr>
            <a:spLocks noGrp="1"/>
          </p:cNvSpPr>
          <p:nvPr>
            <p:ph idx="1"/>
          </p:nvPr>
        </p:nvSpPr>
        <p:spPr>
          <a:xfrm>
            <a:off x="467544" y="1828800"/>
            <a:ext cx="8424936" cy="4840288"/>
          </a:xfrm>
        </p:spPr>
        <p:txBody>
          <a:bodyPr>
            <a:normAutofit/>
          </a:bodyPr>
          <a:lstStyle/>
          <a:p>
            <a:pPr marL="0" indent="360000">
              <a:spcBef>
                <a:spcPts val="0"/>
              </a:spcBef>
              <a:buNone/>
            </a:pPr>
            <a:r>
              <a:rPr lang="ru-RU" dirty="0" smtClean="0"/>
              <a:t>Существуют два основных способа, с помощью которых шины выполняют прерывания: </a:t>
            </a:r>
          </a:p>
          <a:p>
            <a:pPr marL="0" indent="360000">
              <a:spcBef>
                <a:spcPts val="0"/>
              </a:spcBef>
              <a:buSzPct val="90000"/>
              <a:buFont typeface="+mj-lt"/>
              <a:buAutoNum type="arabicPeriod"/>
            </a:pPr>
            <a:r>
              <a:rPr lang="ru-RU" dirty="0" smtClean="0"/>
              <a:t>векторный (</a:t>
            </a:r>
            <a:r>
              <a:rPr lang="ru-RU" dirty="0" err="1" smtClean="0"/>
              <a:t>vectored</a:t>
            </a:r>
            <a:r>
              <a:rPr lang="ru-RU" dirty="0" smtClean="0"/>
              <a:t>) </a:t>
            </a:r>
          </a:p>
          <a:p>
            <a:pPr marL="0" indent="360000">
              <a:spcBef>
                <a:spcPts val="0"/>
              </a:spcBef>
              <a:spcAft>
                <a:spcPts val="600"/>
              </a:spcAft>
              <a:buSzPct val="90000"/>
              <a:buFont typeface="+mj-lt"/>
              <a:buAutoNum type="arabicPeriod"/>
            </a:pPr>
            <a:r>
              <a:rPr lang="ru-RU" dirty="0" smtClean="0"/>
              <a:t>опрашиваемый (</a:t>
            </a:r>
            <a:r>
              <a:rPr lang="ru-RU" dirty="0" err="1" smtClean="0"/>
              <a:t>polled</a:t>
            </a:r>
            <a:r>
              <a:rPr lang="ru-RU" dirty="0" smtClean="0"/>
              <a:t>)</a:t>
            </a:r>
          </a:p>
          <a:p>
            <a:pPr marL="0" indent="360000">
              <a:spcBef>
                <a:spcPts val="0"/>
              </a:spcBef>
              <a:buNone/>
            </a:pPr>
            <a:r>
              <a:rPr lang="ru-RU" dirty="0" smtClean="0"/>
              <a:t>В обоих способах процессору предоставляется информация об уровне приоритета прерывания на шине подключения внешних устройств. В случае векторных прерываний в процессор передается также информация о начальном адресе программы обработки возникшего прерывания  —  обработчика прерываний.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828800"/>
            <a:ext cx="8568952" cy="4840288"/>
          </a:xfrm>
        </p:spPr>
        <p:txBody>
          <a:bodyPr>
            <a:normAutofit fontScale="85000" lnSpcReduction="10000"/>
          </a:bodyPr>
          <a:lstStyle/>
          <a:p>
            <a:pPr marL="0" indent="360000">
              <a:spcBef>
                <a:spcPts val="0"/>
              </a:spcBef>
              <a:buNone/>
            </a:pPr>
            <a:r>
              <a:rPr lang="ru-RU" dirty="0" smtClean="0"/>
              <a:t>Устройствам, которые используют векторные прерывания, назначается </a:t>
            </a:r>
            <a:r>
              <a:rPr lang="ru-RU" b="1" i="1" dirty="0" smtClean="0">
                <a:solidFill>
                  <a:srgbClr val="00B0F0"/>
                </a:solidFill>
                <a:effectLst>
                  <a:outerShdw blurRad="38100" dist="38100" dir="2700000" algn="tl">
                    <a:srgbClr val="000000">
                      <a:alpha val="43137"/>
                    </a:srgbClr>
                  </a:outerShdw>
                </a:effectLst>
              </a:rPr>
              <a:t>вектор прерываний</a:t>
            </a:r>
            <a:r>
              <a:rPr lang="ru-RU" dirty="0" smtClean="0"/>
              <a:t>. Он представляет собой электрический сигнал, выставляемый на соответствующие шины процессора и несущий в себе информацию об определенном, закрепленном за данным устройством номере, который идентифицирует соответствующий обработчик прерываний. Этот вектор может быть фиксированным, конфигурируемым (например, с использованием переключателей) или программируемым. Операционная система может предусматривать процедуру регистрации вектора обработки прерываний для определенного устройства, которая связывает некоторую подпрограмму обработки прерываний с определенным вектором. При получении сигнала запроса прерывания процессор выполняет специальный цикл подтверждения прерывания, в котором устройство должно идентифицировать себя. В течение этого цикла устройство отвечает, выставляя на шину вектор прерываний. Затем процессор использует этот вектор для нахождения обработчика данного прерывания.</a:t>
            </a:r>
            <a:endParaRPr lang="ru-RU" dirty="0"/>
          </a:p>
        </p:txBody>
      </p:sp>
      <p:sp>
        <p:nvSpPr>
          <p:cNvPr id="4" name="Заголовок 1"/>
          <p:cNvSpPr txBox="1">
            <a:spLocks/>
          </p:cNvSpPr>
          <p:nvPr/>
        </p:nvSpPr>
        <p:spPr bwMode="auto">
          <a:xfrm>
            <a:off x="251520"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40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Вектор прерывания</a:t>
            </a:r>
            <a:endParaRPr kumimoji="0" lang="ru-RU" sz="40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28800"/>
            <a:ext cx="8640960" cy="4840288"/>
          </a:xfrm>
        </p:spPr>
        <p:txBody>
          <a:bodyPr>
            <a:normAutofit fontScale="92500"/>
          </a:bodyPr>
          <a:lstStyle/>
          <a:p>
            <a:pPr marL="0" indent="360000">
              <a:spcBef>
                <a:spcPts val="0"/>
              </a:spcBef>
              <a:buNone/>
            </a:pPr>
            <a:r>
              <a:rPr lang="ru-RU" dirty="0" smtClean="0"/>
              <a:t>Механизм прерываний некоторой аппаратной платформы может сочетать </a:t>
            </a:r>
            <a:r>
              <a:rPr lang="ru-RU" i="1" dirty="0" smtClean="0">
                <a:effectLst>
                  <a:outerShdw blurRad="38100" dist="38100" dir="2700000" algn="tl">
                    <a:srgbClr val="000000">
                      <a:alpha val="43137"/>
                    </a:srgbClr>
                  </a:outerShdw>
                </a:effectLst>
              </a:rPr>
              <a:t>векторный</a:t>
            </a:r>
            <a:r>
              <a:rPr lang="ru-RU" dirty="0" smtClean="0"/>
              <a:t> и </a:t>
            </a:r>
            <a:r>
              <a:rPr lang="ru-RU" i="1" dirty="0" smtClean="0">
                <a:effectLst>
                  <a:outerShdw blurRad="38100" dist="38100" dir="2700000" algn="tl">
                    <a:srgbClr val="000000">
                      <a:alpha val="43137"/>
                    </a:srgbClr>
                  </a:outerShdw>
                </a:effectLst>
              </a:rPr>
              <a:t>опрашиваемый</a:t>
            </a:r>
            <a:r>
              <a:rPr lang="ru-RU" dirty="0" smtClean="0"/>
              <a:t> типы прерываний. Типичным примером такой реализации является платформа персональных компьютеров на основе процессоров </a:t>
            </a:r>
            <a:r>
              <a:rPr lang="ru-RU" dirty="0" err="1" smtClean="0"/>
              <a:t>Intel</a:t>
            </a:r>
            <a:r>
              <a:rPr lang="ru-RU" dirty="0" smtClean="0"/>
              <a:t> </a:t>
            </a:r>
            <a:r>
              <a:rPr lang="ru-RU" dirty="0" err="1" smtClean="0"/>
              <a:t>Pentium</a:t>
            </a:r>
            <a:r>
              <a:rPr lang="ru-RU" dirty="0" smtClean="0"/>
              <a:t>. Шины PCI, ISA, EISA или MCA, используемые в этой платформе в качестве шин подключения внешних устройств, поддерживают механизм опрашиваемых прерываний. Контроллеры периферийных устройств выставляют на шину не вектор, а сигнал запроса прерывания определенного уровня IRQ. Однако в процессоре </a:t>
            </a:r>
            <a:r>
              <a:rPr lang="ru-RU" dirty="0" err="1" smtClean="0"/>
              <a:t>Pentium</a:t>
            </a:r>
            <a:r>
              <a:rPr lang="ru-RU" dirty="0" smtClean="0"/>
              <a:t> система прерываний является векторной. Вектор прерываний в процессор </a:t>
            </a:r>
            <a:r>
              <a:rPr lang="ru-RU" dirty="0" err="1" smtClean="0"/>
              <a:t>Pentium</a:t>
            </a:r>
            <a:r>
              <a:rPr lang="ru-RU" dirty="0" smtClean="0"/>
              <a:t> поставляет контроллер прерываний, который отображает поступающий от шины сигнал IRQ на определенный номер вектора. </a:t>
            </a:r>
          </a:p>
        </p:txBody>
      </p:sp>
      <p:sp>
        <p:nvSpPr>
          <p:cNvPr id="4" name="Заголовок 1"/>
          <p:cNvSpPr>
            <a:spLocks noGrp="1"/>
          </p:cNvSpPr>
          <p:nvPr>
            <p:ph type="title"/>
          </p:nvPr>
        </p:nvSpPr>
        <p:spPr>
          <a:xfrm>
            <a:off x="251520" y="548680"/>
            <a:ext cx="8600380" cy="1143000"/>
          </a:xfrm>
        </p:spPr>
        <p:txBody>
          <a:bodyPr/>
          <a:lstStyle/>
          <a:p>
            <a:r>
              <a:rPr lang="ru-RU" sz="4000" dirty="0" smtClean="0">
                <a:solidFill>
                  <a:srgbClr val="FFC000"/>
                </a:solidFill>
              </a:rPr>
              <a:t>Вектор прерывания</a:t>
            </a:r>
            <a:endParaRPr lang="ru-RU" sz="4000" dirty="0">
              <a:solidFill>
                <a:srgbClr val="FFC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indent="11113">
              <a:buNone/>
            </a:pPr>
            <a:r>
              <a:rPr lang="ru-RU" sz="2000" dirty="0" smtClean="0"/>
              <a:t>Вектор прерываний, передаваемый в процессор, представляет собой целое число в диапазоне от 0 до 255, указывающее на одну из 256 программ обработки прерываний, адреса которых хранятся в таблице обработчиков прерываний. В том случае, когда к каждой линии IRQ подключается только одно устройство, процедура обработки прерываний работает так, как если бы система прерываний была чисто векторной, то есть процедура не выполняет никаких дополнительных опросов для выяснения того, какое именно устройство запросило прерывание. Однако при совместном использовании одного уровня IRQ несколькими устройствами программа обработки прерываний должна работать в соответствии со схемой опрашиваемых прерываний, то есть дополнительно выполнить опрос всех устройств, подключенных к данному уровню IRQ. </a:t>
            </a:r>
          </a:p>
          <a:p>
            <a:endParaRPr lang="ru-RU" dirty="0"/>
          </a:p>
        </p:txBody>
      </p:sp>
      <p:sp>
        <p:nvSpPr>
          <p:cNvPr id="4" name="Заголовок 1"/>
          <p:cNvSpPr txBox="1">
            <a:spLocks/>
          </p:cNvSpPr>
          <p:nvPr/>
        </p:nvSpPr>
        <p:spPr bwMode="auto">
          <a:xfrm>
            <a:off x="251520"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40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Вектор прерывания</a:t>
            </a:r>
            <a:endParaRPr kumimoji="0" lang="ru-RU" sz="40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00380" cy="1143000"/>
          </a:xfrm>
        </p:spPr>
        <p:txBody>
          <a:bodyPr>
            <a:normAutofit/>
          </a:bodyPr>
          <a:lstStyle/>
          <a:p>
            <a:r>
              <a:rPr lang="ru-RU" sz="3800" dirty="0" smtClean="0">
                <a:solidFill>
                  <a:srgbClr val="FFC000"/>
                </a:solidFill>
              </a:rPr>
              <a:t>Стандартные программы обработки прерываний</a:t>
            </a:r>
            <a:endParaRPr lang="ru-RU" sz="3800" dirty="0">
              <a:solidFill>
                <a:srgbClr val="FFC000"/>
              </a:solidFill>
            </a:endParaRPr>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40960" cy="1143000"/>
          </a:xfrm>
        </p:spPr>
        <p:txBody>
          <a:bodyPr/>
          <a:lstStyle/>
          <a:p>
            <a:r>
              <a:rPr lang="ru-RU" sz="4000" dirty="0" smtClean="0">
                <a:solidFill>
                  <a:srgbClr val="FFC000"/>
                </a:solidFill>
              </a:rPr>
              <a:t>Приоритеты прерываний</a:t>
            </a:r>
            <a:endParaRPr lang="ru-RU" sz="4000" dirty="0">
              <a:solidFill>
                <a:srgbClr val="FFC000"/>
              </a:solidFill>
            </a:endParaRPr>
          </a:p>
        </p:txBody>
      </p:sp>
      <p:sp>
        <p:nvSpPr>
          <p:cNvPr id="3" name="Содержимое 2"/>
          <p:cNvSpPr>
            <a:spLocks noGrp="1"/>
          </p:cNvSpPr>
          <p:nvPr>
            <p:ph idx="1"/>
          </p:nvPr>
        </p:nvSpPr>
        <p:spPr>
          <a:xfrm>
            <a:off x="323528" y="1828800"/>
            <a:ext cx="8568952" cy="4840288"/>
          </a:xfrm>
        </p:spPr>
        <p:txBody>
          <a:bodyPr>
            <a:normAutofit fontScale="85000" lnSpcReduction="10000"/>
          </a:bodyPr>
          <a:lstStyle/>
          <a:p>
            <a:pPr marL="0" indent="360000">
              <a:spcBef>
                <a:spcPts val="0"/>
              </a:spcBef>
              <a:buNone/>
            </a:pPr>
            <a:r>
              <a:rPr lang="ru-RU" dirty="0" smtClean="0"/>
              <a:t>Прерываниям приписывается приоритет, с помощью которого они ранжируются по степени важности и срочности. О прерываниях, имеющих одинаковое значение приоритета, говорят, что они относятся к одному уровню приоритета прерываний. </a:t>
            </a:r>
          </a:p>
          <a:p>
            <a:pPr marL="0" indent="360000">
              <a:spcBef>
                <a:spcPts val="0"/>
              </a:spcBef>
              <a:buNone/>
            </a:pPr>
            <a:r>
              <a:rPr lang="ru-RU" dirty="0" smtClean="0"/>
              <a:t>Прерывания обычно обрабатываются модулями операционной системы, так как действия, выполняемые по прерыванию, относятся к управлению разделяемыми ресурсами вычислительной системы — принтером, диском, таймером, процессором и т. п. Процедуры, вызываемые по прерываниям, обычно называют обработчиками прерываний, или процедурами обслуживания прерываний (</a:t>
            </a:r>
            <a:r>
              <a:rPr lang="ru-RU" dirty="0" err="1" smtClean="0"/>
              <a:t>Interrupt</a:t>
            </a:r>
            <a:r>
              <a:rPr lang="ru-RU" dirty="0" smtClean="0"/>
              <a:t> </a:t>
            </a:r>
            <a:r>
              <a:rPr lang="ru-RU" dirty="0" err="1" smtClean="0"/>
              <a:t>Service</a:t>
            </a:r>
            <a:r>
              <a:rPr lang="ru-RU" dirty="0" smtClean="0"/>
              <a:t> </a:t>
            </a:r>
            <a:r>
              <a:rPr lang="ru-RU" dirty="0" err="1" smtClean="0"/>
              <a:t>Routine</a:t>
            </a:r>
            <a:r>
              <a:rPr lang="ru-RU" dirty="0" smtClean="0"/>
              <a:t>, /57?). Аппаратные прерывания обрабатываются драйверами соответствующих внешних устройств, исключения — специальными модулями ядра, а программные прерывания — процедурами ОС, обслуживающими системные вызовы. Кроме этих модулей в операционной системе может находиться так называемый диспетчер прерываний, который координирует работу отдельных обработчиков прерываний.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828800"/>
            <a:ext cx="8496944" cy="4840288"/>
          </a:xfrm>
        </p:spPr>
        <p:txBody>
          <a:bodyPr>
            <a:noAutofit/>
          </a:bodyPr>
          <a:lstStyle/>
          <a:p>
            <a:pPr marL="0" indent="360000">
              <a:spcBef>
                <a:spcPts val="0"/>
              </a:spcBef>
              <a:buNone/>
            </a:pPr>
            <a:r>
              <a:rPr lang="ru-RU" sz="1800" dirty="0" smtClean="0"/>
              <a:t>Все источники прерываний обычно делятся на несколько классов, причем каждому классу присваивается приоритет. В операционной системе выделяется программный модуль, который занимается диспетчеризацией обработчиков прерываний. Этот модуль в разных ОС называется по-разному, но для определенности будем его называть </a:t>
            </a:r>
            <a:r>
              <a:rPr lang="ru-RU" sz="1800" b="1" i="1" dirty="0" smtClean="0">
                <a:effectLst>
                  <a:outerShdw blurRad="38100" dist="38100" dir="2700000" algn="tl">
                    <a:srgbClr val="000000">
                      <a:alpha val="43137"/>
                    </a:srgbClr>
                  </a:outerShdw>
                </a:effectLst>
              </a:rPr>
              <a:t>диспетчером прерываний</a:t>
            </a:r>
            <a:r>
              <a:rPr lang="ru-RU" sz="1800" dirty="0" smtClean="0"/>
              <a:t>.  </a:t>
            </a:r>
          </a:p>
          <a:p>
            <a:pPr marL="0" indent="360000">
              <a:spcBef>
                <a:spcPts val="0"/>
              </a:spcBef>
              <a:buNone/>
            </a:pPr>
            <a:r>
              <a:rPr lang="ru-RU" sz="1800" dirty="0" smtClean="0"/>
              <a:t>При возникновении прерывания диспетчер прерываний вызывается первым. Он запрещает ненадолго все прерывания, а затем выясняет причину прерывания. После этого диспетчер сравнивает назначенный данному источнику прерывания приоритет и сравнивает его с текущим приоритетом потока команд, выполняемого процессором. В этот момент времени процессор уже может выполнять инструкции другого обработчика прерываний, также имеющего некоторый приоритет. Если приоритет нового запроса выше текущего, то выполнение текущего обработчика приостанавливается и он помещается в соответствующую очередь обработчиков прерываний. В противном случае в очередь помещается обработчик нового запроса.</a:t>
            </a:r>
            <a:endParaRPr lang="ru-RU" sz="1800" dirty="0"/>
          </a:p>
        </p:txBody>
      </p:sp>
      <p:sp>
        <p:nvSpPr>
          <p:cNvPr id="4" name="Заголовок 1"/>
          <p:cNvSpPr txBox="1">
            <a:spLocks/>
          </p:cNvSpPr>
          <p:nvPr/>
        </p:nvSpPr>
        <p:spPr bwMode="auto">
          <a:xfrm>
            <a:off x="251520" y="548680"/>
            <a:ext cx="864096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40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Приоритеты прерываний</a:t>
            </a:r>
            <a:endParaRPr kumimoji="0" lang="ru-RU" sz="40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00380" cy="1143000"/>
          </a:xfrm>
        </p:spPr>
        <p:txBody>
          <a:bodyPr>
            <a:normAutofit/>
          </a:bodyPr>
          <a:lstStyle/>
          <a:p>
            <a:pPr lvl="0"/>
            <a:r>
              <a:rPr lang="ru-RU" sz="4000" dirty="0" smtClean="0">
                <a:solidFill>
                  <a:srgbClr val="FFC000"/>
                </a:solidFill>
              </a:rPr>
              <a:t>Понятие прерывания</a:t>
            </a:r>
            <a:endParaRPr lang="ru-RU" sz="4000" dirty="0">
              <a:solidFill>
                <a:srgbClr val="FFC000"/>
              </a:solidFill>
            </a:endParaRPr>
          </a:p>
        </p:txBody>
      </p:sp>
      <p:sp>
        <p:nvSpPr>
          <p:cNvPr id="3" name="Содержимое 2"/>
          <p:cNvSpPr>
            <a:spLocks noGrp="1"/>
          </p:cNvSpPr>
          <p:nvPr>
            <p:ph idx="1"/>
          </p:nvPr>
        </p:nvSpPr>
        <p:spPr>
          <a:xfrm>
            <a:off x="251520" y="2564904"/>
            <a:ext cx="8352928" cy="4293096"/>
          </a:xfrm>
        </p:spPr>
        <p:txBody>
          <a:bodyPr/>
          <a:lstStyle/>
          <a:p>
            <a:pPr indent="11113">
              <a:buNone/>
            </a:pPr>
            <a:r>
              <a:rPr lang="ru-RU" sz="2800" b="1" i="1" dirty="0" smtClean="0">
                <a:solidFill>
                  <a:srgbClr val="33CC33"/>
                </a:solidFill>
                <a:effectLst>
                  <a:outerShdw blurRad="38100" dist="38100" dir="2700000" algn="tl">
                    <a:srgbClr val="000000">
                      <a:alpha val="43137"/>
                    </a:srgbClr>
                  </a:outerShdw>
                </a:effectLst>
              </a:rPr>
              <a:t>Прерывания </a:t>
            </a:r>
            <a:r>
              <a:rPr lang="ru-RU" sz="2800" dirty="0" smtClean="0"/>
              <a:t> –  преднамеренное завершение текущей задачи и переход к следующей. Выполнение текущей программы прерывается и управление передаётся обработчику прерываний.</a:t>
            </a:r>
            <a:endParaRPr lang="ru-RU"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00380" cy="1143000"/>
          </a:xfrm>
        </p:spPr>
        <p:txBody>
          <a:bodyPr/>
          <a:lstStyle/>
          <a:p>
            <a:r>
              <a:rPr lang="ru-RU" sz="4000" dirty="0" smtClean="0">
                <a:solidFill>
                  <a:srgbClr val="FFC000"/>
                </a:solidFill>
              </a:rPr>
              <a:t>Вложенные прерывания</a:t>
            </a:r>
            <a:endParaRPr lang="ru-RU" sz="4000" dirty="0">
              <a:solidFill>
                <a:srgbClr val="FFC000"/>
              </a:solidFill>
            </a:endParaRPr>
          </a:p>
        </p:txBody>
      </p:sp>
      <p:sp>
        <p:nvSpPr>
          <p:cNvPr id="3" name="Содержимое 2"/>
          <p:cNvSpPr>
            <a:spLocks noGrp="1"/>
          </p:cNvSpPr>
          <p:nvPr>
            <p:ph idx="1"/>
          </p:nvPr>
        </p:nvSpPr>
        <p:spPr>
          <a:xfrm>
            <a:off x="163513" y="2348880"/>
            <a:ext cx="8861425" cy="4320208"/>
          </a:xfrm>
        </p:spPr>
        <p:txBody>
          <a:bodyPr/>
          <a:lstStyle/>
          <a:p>
            <a:pPr indent="290513">
              <a:buNone/>
            </a:pPr>
            <a:r>
              <a:rPr lang="ru-RU" sz="2800" dirty="0" smtClean="0"/>
              <a:t>Прерывания, обслуживаемые до завершения обработки предыдущего, называются </a:t>
            </a:r>
            <a:r>
              <a:rPr lang="ru-RU" sz="2800" b="1" i="1" dirty="0" smtClean="0">
                <a:solidFill>
                  <a:srgbClr val="33CC33"/>
                </a:solidFill>
                <a:effectLst>
                  <a:outerShdw blurRad="38100" dist="38100" dir="2700000" algn="tl">
                    <a:srgbClr val="000000">
                      <a:alpha val="43137"/>
                    </a:srgbClr>
                  </a:outerShdw>
                </a:effectLst>
              </a:rPr>
              <a:t>вложенными</a:t>
            </a:r>
            <a:r>
              <a:rPr lang="ru-RU" sz="2800" dirty="0" smtClean="0"/>
              <a:t>. Вложенные прерывания могут создавать опасность переполнения стека, поскольку каждое «вложение» будет использовать его для своих целей. </a:t>
            </a:r>
            <a:endParaRPr lang="ru-RU"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00380" cy="1143000"/>
          </a:xfrm>
        </p:spPr>
        <p:txBody>
          <a:bodyPr>
            <a:normAutofit/>
          </a:bodyPr>
          <a:lstStyle/>
          <a:p>
            <a:r>
              <a:rPr lang="ru-RU" sz="3800" dirty="0" smtClean="0">
                <a:solidFill>
                  <a:srgbClr val="FFC000"/>
                </a:solidFill>
              </a:rPr>
              <a:t>Последовательность действий при обработке прерываний</a:t>
            </a:r>
            <a:endParaRPr lang="ru-RU" sz="3800" dirty="0">
              <a:solidFill>
                <a:srgbClr val="FFC000"/>
              </a:solidFill>
            </a:endParaRPr>
          </a:p>
        </p:txBody>
      </p:sp>
      <p:sp>
        <p:nvSpPr>
          <p:cNvPr id="3" name="Содержимое 2"/>
          <p:cNvSpPr>
            <a:spLocks noGrp="1"/>
          </p:cNvSpPr>
          <p:nvPr>
            <p:ph idx="1"/>
          </p:nvPr>
        </p:nvSpPr>
        <p:spPr/>
        <p:txBody>
          <a:bodyPr>
            <a:normAutofit fontScale="92500" lnSpcReduction="10000"/>
          </a:bodyPr>
          <a:lstStyle/>
          <a:p>
            <a:pPr marL="0" indent="360000">
              <a:lnSpc>
                <a:spcPct val="110000"/>
              </a:lnSpc>
              <a:spcBef>
                <a:spcPts val="0"/>
              </a:spcBef>
              <a:buNone/>
            </a:pPr>
            <a:r>
              <a:rPr lang="ru-RU" dirty="0" smtClean="0"/>
              <a:t>Обобщенно последовательность действий аппаратных и программных средств по обработке прерывания можно описать следующим образом:</a:t>
            </a:r>
          </a:p>
          <a:p>
            <a:pPr marL="442913" indent="-354013">
              <a:lnSpc>
                <a:spcPct val="110000"/>
              </a:lnSpc>
              <a:spcBef>
                <a:spcPts val="0"/>
              </a:spcBef>
              <a:buNone/>
            </a:pPr>
            <a:r>
              <a:rPr lang="ru-RU" dirty="0" smtClean="0"/>
              <a:t>1)  При возникновении сигнала (для аппаратных прерываний) или условия (для внутренних прерываний) прерывания происходит первичное аппаратное распознавание типа прерывания. Если прерывания данного типа в настоящий момент запрещены, то процессор продолжает поддерживать естественный ход выполнения команд. В противном случае в зависимости от поступившей в процессор информации происходит автоматический вызов процедуры обработки прерывания, адрес которой находится в специальной таблице операционной системы, размещаемой либо в регистрах процессора, либо в определенном месте оперативной памяти. </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3513" y="2060848"/>
            <a:ext cx="8656959" cy="4608240"/>
          </a:xfrm>
        </p:spPr>
        <p:txBody>
          <a:bodyPr>
            <a:normAutofit/>
          </a:bodyPr>
          <a:lstStyle/>
          <a:p>
            <a:pPr marL="457200" indent="-368300">
              <a:buNone/>
            </a:pPr>
            <a:r>
              <a:rPr lang="ru-RU" dirty="0" smtClean="0"/>
              <a:t>2)  Автоматически сохраняется некоторая часть контекста прерванного потока, которая позволит ядру возобновить исполнение потока процесса после обработки прерывания. В это подмножество обычно включаются значения счетчика команд, слова состояния машины, хранящего признаки основных режимов работы процессора (пример такого слова — регистр EFLA6S в </a:t>
            </a:r>
            <a:r>
              <a:rPr lang="ru-RU" dirty="0" err="1" smtClean="0"/>
              <a:t>Intel</a:t>
            </a:r>
            <a:r>
              <a:rPr lang="ru-RU" dirty="0" smtClean="0"/>
              <a:t> </a:t>
            </a:r>
            <a:r>
              <a:rPr lang="ru-RU" dirty="0" err="1" smtClean="0"/>
              <a:t>Pentium</a:t>
            </a:r>
            <a:r>
              <a:rPr lang="ru-RU" dirty="0" smtClean="0"/>
              <a:t>), а также нескольких регистров общего назначения, которые требуются программе обработки прерывания.</a:t>
            </a:r>
            <a:endParaRPr lang="en-US" dirty="0" smtClean="0"/>
          </a:p>
          <a:p>
            <a:endParaRPr lang="ru-RU" dirty="0"/>
          </a:p>
        </p:txBody>
      </p:sp>
      <p:sp>
        <p:nvSpPr>
          <p:cNvPr id="4" name="Заголовок 1"/>
          <p:cNvSpPr txBox="1">
            <a:spLocks/>
          </p:cNvSpPr>
          <p:nvPr/>
        </p:nvSpPr>
        <p:spPr bwMode="auto">
          <a:xfrm>
            <a:off x="251520"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norm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38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Последовательность действий при обработке прерываний</a:t>
            </a:r>
            <a:endParaRPr kumimoji="0" lang="ru-RU" sz="38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3513" y="2060848"/>
            <a:ext cx="8728967" cy="4608240"/>
          </a:xfrm>
        </p:spPr>
        <p:txBody>
          <a:bodyPr>
            <a:normAutofit/>
          </a:bodyPr>
          <a:lstStyle/>
          <a:p>
            <a:pPr marL="533400" indent="-446088">
              <a:buNone/>
            </a:pPr>
            <a:r>
              <a:rPr lang="ru-RU" dirty="0" smtClean="0"/>
              <a:t>3)  Одновременно с загрузкой адреса процедуры обработки прерываний в счетчик команд может автоматически выполняться загрузка нового значения слова состояния машины (или другой системной структуры, например селектора кодового сегмента в процессоре </a:t>
            </a:r>
            <a:r>
              <a:rPr lang="ru-RU" dirty="0" err="1" smtClean="0"/>
              <a:t>Pentium</a:t>
            </a:r>
            <a:r>
              <a:rPr lang="ru-RU" dirty="0" smtClean="0"/>
              <a:t>), которое определяет режимы работы процессора при обработке прерывания, в том числе работу в привилегированном режиме</a:t>
            </a:r>
            <a:endParaRPr lang="ru-RU" dirty="0"/>
          </a:p>
        </p:txBody>
      </p:sp>
      <p:sp>
        <p:nvSpPr>
          <p:cNvPr id="4" name="Заголовок 1"/>
          <p:cNvSpPr txBox="1">
            <a:spLocks/>
          </p:cNvSpPr>
          <p:nvPr/>
        </p:nvSpPr>
        <p:spPr bwMode="auto">
          <a:xfrm>
            <a:off x="251520"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norm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38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Последовательность действий при обработке прерываний</a:t>
            </a:r>
            <a:endParaRPr kumimoji="0" lang="ru-RU" sz="38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3513" y="2060848"/>
            <a:ext cx="8728967" cy="4608240"/>
          </a:xfrm>
        </p:spPr>
        <p:txBody>
          <a:bodyPr>
            <a:normAutofit/>
          </a:bodyPr>
          <a:lstStyle/>
          <a:p>
            <a:pPr marL="530225" indent="-441325">
              <a:buNone/>
            </a:pPr>
            <a:r>
              <a:rPr lang="ru-RU" dirty="0" smtClean="0"/>
              <a:t>4)  Временно запрещаются прерывания данного типа, чтобы не образовалась очередь вложенных друг в друга потоков одной и той же процедуры. Детали выполнения этой операции зависят от особенностей аппаратной платформы, например может использоваться механизм маскирования прерываний. Многие процессоры автоматически устанавливают признак запрета прерываний в начале цикла обработки прерывания, в противном случае это делает программа обработки прерываний.</a:t>
            </a:r>
            <a:endParaRPr lang="ru-RU" dirty="0"/>
          </a:p>
        </p:txBody>
      </p:sp>
      <p:sp>
        <p:nvSpPr>
          <p:cNvPr id="4" name="Заголовок 1"/>
          <p:cNvSpPr txBox="1">
            <a:spLocks/>
          </p:cNvSpPr>
          <p:nvPr/>
        </p:nvSpPr>
        <p:spPr bwMode="auto">
          <a:xfrm>
            <a:off x="251520"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norm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38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Последовательность действий при обработке прерываний</a:t>
            </a:r>
            <a:endParaRPr kumimoji="0" lang="ru-RU" sz="38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3513" y="1916832"/>
            <a:ext cx="8584951" cy="4752256"/>
          </a:xfrm>
        </p:spPr>
        <p:txBody>
          <a:bodyPr>
            <a:normAutofit/>
          </a:bodyPr>
          <a:lstStyle/>
          <a:p>
            <a:pPr marL="636588" indent="-460375">
              <a:buNone/>
            </a:pPr>
            <a:r>
              <a:rPr lang="ru-RU" dirty="0" smtClean="0"/>
              <a:t>5)  После того как прерывание обработано ядром операционной системы, прерванный контекст восстанавливается и работа потока возобновляется с прерванного места. Часть контекста восстанавливается аппаратно по команде возврата из прерываний (например, адрес следующей команды и слово состояния машины), а часть — программным способом, с помощью явных команд извлечения данных из стека. При возврате из прерывания блокировка повторных прерываний данного типа снимается.</a:t>
            </a:r>
            <a:endParaRPr lang="ru-RU" dirty="0"/>
          </a:p>
        </p:txBody>
      </p:sp>
      <p:sp>
        <p:nvSpPr>
          <p:cNvPr id="4" name="Заголовок 1"/>
          <p:cNvSpPr txBox="1">
            <a:spLocks/>
          </p:cNvSpPr>
          <p:nvPr/>
        </p:nvSpPr>
        <p:spPr bwMode="auto">
          <a:xfrm>
            <a:off x="179512" y="548680"/>
            <a:ext cx="8600380" cy="1143000"/>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normAutofit/>
          </a:bodyP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ru-RU" sz="3800" b="1" i="0" u="none" strike="noStrike" kern="0" cap="none" spc="0" normalizeH="0" baseline="0" noProof="0" smtClean="0">
                <a:ln>
                  <a:noFill/>
                </a:ln>
                <a:solidFill>
                  <a:srgbClr val="FFC000"/>
                </a:solidFill>
                <a:effectLst>
                  <a:outerShdw blurRad="38100" dist="38100" dir="2700000" algn="tl">
                    <a:srgbClr val="666633"/>
                  </a:outerShdw>
                </a:effectLst>
                <a:uLnTx/>
                <a:uFillTx/>
                <a:latin typeface="+mj-lt"/>
                <a:ea typeface="+mj-ea"/>
                <a:cs typeface="+mj-cs"/>
              </a:rPr>
              <a:t>Последовательность действий при обработке прерываний</a:t>
            </a:r>
            <a:endParaRPr kumimoji="0" lang="ru-RU" sz="3800" b="1" i="0" u="none" strike="noStrike" kern="0" cap="none" spc="0" normalizeH="0" baseline="0" noProof="0" dirty="0">
              <a:ln>
                <a:noFill/>
              </a:ln>
              <a:solidFill>
                <a:srgbClr val="FFC000"/>
              </a:solidFill>
              <a:effectLst>
                <a:outerShdw blurRad="38100" dist="38100" dir="2700000" algn="tl">
                  <a:srgbClr val="666633"/>
                </a:outerShdw>
              </a:effectLst>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548680"/>
            <a:ext cx="8600380" cy="1143000"/>
          </a:xfrm>
        </p:spPr>
        <p:txBody>
          <a:bodyPr/>
          <a:lstStyle/>
          <a:p>
            <a:r>
              <a:rPr lang="ru-RU" sz="4000" dirty="0" smtClean="0">
                <a:solidFill>
                  <a:srgbClr val="FFC000"/>
                </a:solidFill>
              </a:rPr>
              <a:t>Классы прерываний</a:t>
            </a:r>
            <a:endParaRPr lang="ru-RU" sz="4000" dirty="0">
              <a:solidFill>
                <a:srgbClr val="FFC000"/>
              </a:solidFill>
            </a:endParaRPr>
          </a:p>
        </p:txBody>
      </p:sp>
      <p:sp>
        <p:nvSpPr>
          <p:cNvPr id="3" name="Содержимое 2"/>
          <p:cNvSpPr>
            <a:spLocks noGrp="1"/>
          </p:cNvSpPr>
          <p:nvPr>
            <p:ph idx="1"/>
          </p:nvPr>
        </p:nvSpPr>
        <p:spPr>
          <a:xfrm>
            <a:off x="514598" y="2249760"/>
            <a:ext cx="8161858" cy="4059560"/>
          </a:xfrm>
        </p:spPr>
        <p:txBody>
          <a:bodyPr/>
          <a:lstStyle/>
          <a:p>
            <a:pPr marL="0" indent="360000">
              <a:spcBef>
                <a:spcPts val="0"/>
              </a:spcBef>
              <a:buNone/>
            </a:pPr>
            <a:r>
              <a:rPr lang="ru-RU" sz="2800" dirty="0" smtClean="0"/>
              <a:t>В зависимости от источника</a:t>
            </a:r>
            <a:r>
              <a:rPr lang="en-US" sz="2800" dirty="0" smtClean="0"/>
              <a:t>,</a:t>
            </a:r>
            <a:r>
              <a:rPr lang="ru-RU" sz="2800" dirty="0" smtClean="0"/>
              <a:t> прерывания делятся на три больших класса: </a:t>
            </a:r>
          </a:p>
          <a:p>
            <a:pPr marL="0" lvl="0" indent="360000">
              <a:spcBef>
                <a:spcPts val="0"/>
              </a:spcBef>
              <a:buFont typeface="Wingdings" pitchFamily="2" charset="2"/>
              <a:buChar char="Ø"/>
            </a:pPr>
            <a:r>
              <a:rPr lang="ru-RU" sz="2800" dirty="0" smtClean="0"/>
              <a:t> внешние; </a:t>
            </a:r>
          </a:p>
          <a:p>
            <a:pPr marL="0" lvl="0" indent="360000">
              <a:spcBef>
                <a:spcPts val="0"/>
              </a:spcBef>
              <a:buFont typeface="Wingdings" pitchFamily="2" charset="2"/>
              <a:buChar char="Ø"/>
            </a:pPr>
            <a:r>
              <a:rPr lang="ru-RU" sz="2800" dirty="0" smtClean="0"/>
              <a:t> внутренние;</a:t>
            </a:r>
          </a:p>
          <a:p>
            <a:pPr marL="0" lvl="0" indent="360000">
              <a:spcBef>
                <a:spcPts val="0"/>
              </a:spcBef>
              <a:buFont typeface="Wingdings" pitchFamily="2" charset="2"/>
              <a:buChar char="Ø"/>
            </a:pPr>
            <a:r>
              <a:rPr lang="ru-RU" sz="2800" dirty="0" smtClean="0"/>
              <a:t> программные.</a:t>
            </a:r>
          </a:p>
          <a:p>
            <a:pPr>
              <a:buNone/>
            </a:pPr>
            <a:endParaRPr lang="ru-RU"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700808"/>
            <a:ext cx="8712968" cy="4968280"/>
          </a:xfrm>
        </p:spPr>
        <p:txBody>
          <a:bodyPr>
            <a:noAutofit/>
          </a:bodyPr>
          <a:lstStyle/>
          <a:p>
            <a:pPr marL="0" indent="360000">
              <a:spcBef>
                <a:spcPts val="0"/>
              </a:spcBef>
              <a:buNone/>
            </a:pPr>
            <a:r>
              <a:rPr lang="ru-RU" sz="1800" b="1" i="1" dirty="0" smtClean="0">
                <a:solidFill>
                  <a:srgbClr val="33CC33"/>
                </a:solidFill>
                <a:effectLst>
                  <a:outerShdw blurRad="38100" dist="38100" dir="2700000" algn="tl">
                    <a:srgbClr val="000000">
                      <a:alpha val="43137"/>
                    </a:srgbClr>
                  </a:outerShdw>
                </a:effectLst>
              </a:rPr>
              <a:t>Внешние прерывания </a:t>
            </a:r>
            <a:r>
              <a:rPr lang="ru-RU" sz="1800" dirty="0" smtClean="0"/>
              <a:t>могут возникать в результате действий пользователя или оператора за терминалом, или же в результате поступления сигналов от аппаратных устройств — сигналов завершения операций ввода-вывода, вырабатываемых контроллерами внешних устройств компьютера, такими как принтер или накопитель на жестких дисках, или же сигналов от датчиков управляемых компьютером технических объектов. Внешние прерывания называют также аппаратными, отражая тот факт, что прерывание возникает вследствие подачи некоторой аппаратурой (например, контроллером принтера) электрического сигнала, который передается (возможно, проходя через другие блоки компьютера, например контроллер прерываний) на специальный вход прерывания процессора. Данный класс прерываний является асинхронным по отношению к потоку инструкций прерываемой программы. Аппаратура процессора работает так, что асинхронные прерывания возникают между выполнением двух соседних инструкций, при этом система после обработки прерывания продолжает выполнение процесса, уже начиная со следующей инструкции</a:t>
            </a:r>
            <a:endParaRPr lang="ru-RU" sz="1800" dirty="0"/>
          </a:p>
        </p:txBody>
      </p:sp>
      <p:sp>
        <p:nvSpPr>
          <p:cNvPr id="4" name="Заголовок 1"/>
          <p:cNvSpPr>
            <a:spLocks noGrp="1"/>
          </p:cNvSpPr>
          <p:nvPr>
            <p:ph type="title"/>
          </p:nvPr>
        </p:nvSpPr>
        <p:spPr>
          <a:xfrm>
            <a:off x="292100" y="548680"/>
            <a:ext cx="8600380" cy="1143000"/>
          </a:xfrm>
        </p:spPr>
        <p:txBody>
          <a:bodyPr/>
          <a:lstStyle/>
          <a:p>
            <a:r>
              <a:rPr lang="ru-RU" sz="4000" dirty="0" smtClean="0">
                <a:solidFill>
                  <a:srgbClr val="FFC000"/>
                </a:solidFill>
              </a:rPr>
              <a:t>Классы прерываний</a:t>
            </a:r>
            <a:endParaRPr lang="ru-RU" sz="4000" dirty="0">
              <a:solidFill>
                <a:srgbClr val="FFC000"/>
              </a:solidFill>
            </a:endParaRPr>
          </a:p>
        </p:txBody>
      </p:sp>
    </p:spTree>
  </p:cSld>
  <p:clrMapOvr>
    <a:masterClrMapping/>
  </p:clrMapOvr>
</p:sld>
</file>

<file path=ppt/theme/theme1.xml><?xml version="1.0" encoding="utf-8"?>
<a:theme xmlns:a="http://schemas.openxmlformats.org/drawingml/2006/main" name="Тема1">
  <a:themeElements>
    <a:clrScheme name="Контрастный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Контрастный">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онтрастный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Контрастный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Контрастный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Контрастный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Контрастный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Контрастный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Контрастный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Тема1</Template>
  <TotalTime>303</TotalTime>
  <Words>1311</Words>
  <Application>Microsoft Office PowerPoint</Application>
  <PresentationFormat>Экран (4:3)</PresentationFormat>
  <Paragraphs>46</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Тема1</vt:lpstr>
      <vt:lpstr>Обработка прерываний  </vt:lpstr>
      <vt:lpstr>Понятие прерывания</vt:lpstr>
      <vt:lpstr>Последовательность действий при обработке прерываний</vt:lpstr>
      <vt:lpstr>Презентация PowerPoint</vt:lpstr>
      <vt:lpstr>Презентация PowerPoint</vt:lpstr>
      <vt:lpstr>Презентация PowerPoint</vt:lpstr>
      <vt:lpstr>Презентация PowerPoint</vt:lpstr>
      <vt:lpstr>Классы прерываний</vt:lpstr>
      <vt:lpstr>Классы прерываний</vt:lpstr>
      <vt:lpstr>Классы прерываний</vt:lpstr>
      <vt:lpstr>Презентация PowerPoint</vt:lpstr>
      <vt:lpstr>Рабочая область прерываний</vt:lpstr>
      <vt:lpstr>Вектор прерывания</vt:lpstr>
      <vt:lpstr>Презентация PowerPoint</vt:lpstr>
      <vt:lpstr>Вектор прерывания</vt:lpstr>
      <vt:lpstr>Презентация PowerPoint</vt:lpstr>
      <vt:lpstr>Стандартные программы обработки прерываний</vt:lpstr>
      <vt:lpstr>Приоритеты прерываний</vt:lpstr>
      <vt:lpstr>Презентация PowerPoint</vt:lpstr>
      <vt:lpstr>Вложенные прерывания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30</cp:revision>
  <dcterms:modified xsi:type="dcterms:W3CDTF">2022-10-12T09:43:28Z</dcterms:modified>
</cp:coreProperties>
</file>