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72" r:id="rId3"/>
    <p:sldId id="273" r:id="rId4"/>
    <p:sldId id="260" r:id="rId5"/>
    <p:sldId id="261" r:id="rId6"/>
    <p:sldId id="264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3159760"/>
            <a:ext cx="457200" cy="1034129"/>
          </a:xfrm>
          <a:prstGeom prst="rect">
            <a:avLst/>
          </a:prstGeom>
          <a:noFill/>
        </p:spPr>
        <p:txBody>
          <a:bodyPr wrap="square" lIns="0" tIns="9144" rIns="0" bIns="9144" rtlCol="0" anchor="ctr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7240" y="1219200"/>
            <a:ext cx="7543800" cy="2152650"/>
          </a:xfrm>
        </p:spPr>
        <p:txBody>
          <a:bodyPr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3600" y="3375491"/>
            <a:ext cx="6172200" cy="685800"/>
          </a:xfrm>
        </p:spPr>
        <p:txBody>
          <a:bodyPr anchor="ctr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33600" y="685801"/>
            <a:ext cx="5791200" cy="3505199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09600" y="609601"/>
            <a:ext cx="2133600" cy="51816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895600" y="685801"/>
            <a:ext cx="5029200" cy="45720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267200" y="4074497"/>
            <a:ext cx="457200" cy="1015663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0" y="4267368"/>
            <a:ext cx="3733800" cy="731520"/>
          </a:xfrm>
        </p:spPr>
        <p:txBody>
          <a:bodyPr anchor="ctr">
            <a:normAutofit/>
          </a:bodyPr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0" y="1905000"/>
            <a:ext cx="6035040" cy="2350008"/>
          </a:xfrm>
        </p:spPr>
        <p:txBody>
          <a:bodyPr/>
          <a:lstStyle>
            <a:lvl1pPr marL="0" algn="l" defTabSz="914400" rtl="0" eaLnBrk="1" latinLnBrk="0" hangingPunct="1">
              <a:spcBef>
                <a:spcPct val="0"/>
              </a:spcBef>
              <a:buNone/>
              <a:defRPr lang="en-US" sz="5400" b="0" kern="1200" cap="none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3"/>
          </p:nvPr>
        </p:nvSpPr>
        <p:spPr>
          <a:xfrm>
            <a:off x="1344168" y="658368"/>
            <a:ext cx="3273552" cy="34290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4"/>
          </p:nvPr>
        </p:nvSpPr>
        <p:spPr>
          <a:xfrm>
            <a:off x="5029200" y="658368"/>
            <a:ext cx="3273552" cy="34321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4112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44168" y="1371600"/>
            <a:ext cx="3276600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29200" y="661976"/>
            <a:ext cx="3273552" cy="639762"/>
          </a:xfrm>
        </p:spPr>
        <p:txBody>
          <a:bodyPr anchor="ctr">
            <a:noAutofit/>
          </a:bodyPr>
          <a:lstStyle>
            <a:lvl1pPr marL="0" indent="0">
              <a:buNone/>
              <a:defRPr sz="22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29200" y="1371600"/>
            <a:ext cx="3273552" cy="2743200"/>
          </a:xfrm>
        </p:spPr>
        <p:txBody>
          <a:bodyPr anchor="t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5664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780280" y="520192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5328920" y="1774588"/>
            <a:ext cx="457200" cy="123110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8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8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1"/>
            <a:ext cx="4343400" cy="3429000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0" y="685801"/>
            <a:ext cx="2590800" cy="3429000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219200" y="612775"/>
            <a:ext cx="6705600" cy="2546985"/>
          </a:xfrm>
          <a:effectLst>
            <a:outerShdw blurRad="152400" dist="317500" dir="5400000" sx="90000" sy="-19000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743200" y="3453047"/>
            <a:ext cx="5029200" cy="720804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435352" y="3331464"/>
            <a:ext cx="457200" cy="923330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r>
              <a:rPr lang="en-US" sz="6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{</a:t>
            </a:r>
            <a:endParaRPr 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Footer Placeholder 1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>
            <a:gsLst>
              <a:gs pos="0">
                <a:schemeClr val="accent6">
                  <a:lumMod val="50000"/>
                  <a:alpha val="36000"/>
                </a:schemeClr>
              </a:gs>
              <a:gs pos="100000">
                <a:schemeClr val="bg2">
                  <a:alpha val="1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 rot="19724275">
            <a:off x="1373221" y="1038440"/>
            <a:ext cx="7240620" cy="570698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7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 rot="17656910">
            <a:off x="-274211" y="1165875"/>
            <a:ext cx="5538472" cy="4480459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 rot="19724275">
            <a:off x="3277955" y="116854"/>
            <a:ext cx="6479362" cy="4754757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60000"/>
                  <a:lumOff val="40000"/>
                  <a:alpha val="8000"/>
                </a:schemeClr>
              </a:gs>
              <a:gs pos="58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77240" y="4876800"/>
            <a:ext cx="7543800" cy="9144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685801"/>
            <a:ext cx="6096000" cy="36575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5473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F8096654-014D-43EC-AF6A-09703C0B4AF1}" type="datetimeFigureOut">
              <a:rPr lang="ru-RU" smtClean="0"/>
              <a:pPr/>
              <a:t>20.09.2021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22960" y="6154738"/>
            <a:ext cx="45720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2960" y="5842000"/>
            <a:ext cx="2133600" cy="304800"/>
          </a:xfrm>
          <a:prstGeom prst="rect">
            <a:avLst/>
          </a:prstGeom>
        </p:spPr>
        <p:txBody>
          <a:bodyPr vert="horz" lIns="91440" tIns="45720" rIns="91440" bIns="9144" rtlCol="0" anchor="b"/>
          <a:lstStyle>
            <a:lvl1pPr algn="l">
              <a:defRPr sz="1600">
                <a:solidFill>
                  <a:schemeClr val="tx1">
                    <a:alpha val="60000"/>
                  </a:schemeClr>
                </a:solidFill>
                <a:effectLst/>
              </a:defRPr>
            </a:lvl1pPr>
          </a:lstStyle>
          <a:p>
            <a:fld id="{2780FC99-3A81-4910-AE14-986DB8208E4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56032" algn="l" defTabSz="914400" rtl="0" eaLnBrk="1" latinLnBrk="0" hangingPunct="1">
        <a:spcBef>
          <a:spcPct val="20000"/>
        </a:spcBef>
        <a:spcAft>
          <a:spcPts val="0"/>
        </a:spcAft>
        <a:buSzPct val="60000"/>
        <a:buFont typeface="Wingdings" pitchFamily="2" charset="2"/>
        <a:buChar char=""/>
        <a:defRPr sz="21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1pPr>
      <a:lvl2pPr marL="6400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9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2pPr>
      <a:lvl3pPr marL="10058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7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3pPr>
      <a:lvl4pPr marL="1371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6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4pPr>
      <a:lvl5pPr marL="164592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500" kern="1200">
          <a:solidFill>
            <a:schemeClr val="tx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n-lt"/>
          <a:ea typeface="+mn-ea"/>
          <a:cs typeface="+mn-cs"/>
        </a:defRPr>
      </a:lvl5pPr>
      <a:lvl6pPr marL="196596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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6pPr>
      <a:lvl7pPr marL="224028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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7pPr>
      <a:lvl8pPr marL="251460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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8pPr>
      <a:lvl9pPr marL="2834640" indent="-256032" algn="l" defTabSz="914400" rtl="0" eaLnBrk="1" latinLnBrk="0" hangingPunct="1">
        <a:spcBef>
          <a:spcPct val="20000"/>
        </a:spcBef>
        <a:buSzPct val="60000"/>
        <a:buFont typeface="Wingdings" pitchFamily="2" charset="2"/>
        <a:buChar char=""/>
        <a:defRPr sz="1400" kern="1200">
          <a:solidFill>
            <a:schemeClr val="tx1"/>
          </a:solidFill>
          <a:effectLst>
            <a:outerShdw blurRad="38100" dist="38100" dir="2700000" algn="ctr" rotWithShape="0">
              <a:srgbClr val="000000">
                <a:alpha val="43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31640" y="1700213"/>
            <a:ext cx="7056784" cy="4177059"/>
          </a:xfr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476672"/>
            <a:ext cx="7543800" cy="914400"/>
          </a:xfrm>
        </p:spPr>
        <p:txBody>
          <a:bodyPr/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Тема 1.1 «Основные тенденции развития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СССР в 80-е годы 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XX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века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120115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2708920"/>
            <a:ext cx="6096000" cy="3657599"/>
          </a:xfrm>
        </p:spPr>
        <p:txBody>
          <a:bodyPr/>
          <a:lstStyle/>
          <a:p>
            <a:r>
              <a:rPr lang="ru-RU" dirty="0"/>
              <a:t>Антиалкогольная компания (7 мая 1985 года </a:t>
            </a:r>
            <a:r>
              <a:rPr lang="ru-RU" dirty="0" smtClean="0"/>
              <a:t>было принято </a:t>
            </a:r>
            <a:r>
              <a:rPr lang="ru-RU" dirty="0"/>
              <a:t>Постановление ЦК КПСС </a:t>
            </a:r>
            <a:r>
              <a:rPr lang="ru-RU" dirty="0" smtClean="0"/>
              <a:t>«</a:t>
            </a:r>
            <a:r>
              <a:rPr lang="ru-RU" dirty="0"/>
              <a:t>О мерах по преодолению пьянства и алкоголизма</a:t>
            </a:r>
            <a:r>
              <a:rPr lang="ru-RU" dirty="0" smtClean="0"/>
              <a:t>»)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476672"/>
            <a:ext cx="7543800" cy="1282080"/>
          </a:xfrm>
        </p:spPr>
        <p:txBody>
          <a:bodyPr/>
          <a:lstStyle/>
          <a:p>
            <a:r>
              <a:rPr lang="ru-RU" dirty="0" smtClean="0"/>
              <a:t>Реформы в социально сфере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341595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79512" y="3789040"/>
            <a:ext cx="6096000" cy="2232248"/>
          </a:xfrm>
        </p:spPr>
        <p:txBody>
          <a:bodyPr>
            <a:normAutofit fontScale="550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r>
              <a:rPr lang="ru-RU" sz="2900" dirty="0" smtClean="0"/>
              <a:t>политический </a:t>
            </a:r>
            <a:r>
              <a:rPr lang="ru-RU" sz="2900" dirty="0"/>
              <a:t>термин, обозначающий политику максимальной открытости в деятельности государственных учреждений и свободы </a:t>
            </a:r>
            <a:r>
              <a:rPr lang="ru-RU" sz="2900" dirty="0" smtClean="0"/>
              <a:t>информации, а так же введение «свободы слова» и отмена цензуры на  публичную критику в адрес советской власти.</a:t>
            </a:r>
            <a:endParaRPr lang="ru-RU" sz="29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59632" y="476672"/>
            <a:ext cx="7543800" cy="914400"/>
          </a:xfrm>
        </p:spPr>
        <p:txBody>
          <a:bodyPr/>
          <a:lstStyle/>
          <a:p>
            <a:r>
              <a:rPr lang="ru-RU" dirty="0" smtClean="0"/>
              <a:t>    Гласность</a:t>
            </a:r>
            <a:endParaRPr lang="ru-RU" dirty="0"/>
          </a:p>
        </p:txBody>
      </p:sp>
      <p:pic>
        <p:nvPicPr>
          <p:cNvPr id="1026" name="Picture 2" descr="C:\Users\Вит\Desktop\7f2e69141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328748"/>
            <a:ext cx="4716016" cy="35730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78940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619672" y="2564904"/>
            <a:ext cx="6096000" cy="3657599"/>
          </a:xfrm>
        </p:spPr>
        <p:txBody>
          <a:bodyPr/>
          <a:lstStyle/>
          <a:p>
            <a:pPr marL="18288" indent="0">
              <a:buNone/>
            </a:pPr>
            <a:r>
              <a:rPr lang="ru-RU" dirty="0" smtClean="0"/>
              <a:t>Конституционная реформа 1 декабря 1988 года</a:t>
            </a:r>
            <a:endParaRPr lang="ru-RU" dirty="0"/>
          </a:p>
          <a:p>
            <a:pPr marL="18288" indent="0">
              <a:buNone/>
            </a:pPr>
            <a:r>
              <a:rPr lang="ru-RU" dirty="0" smtClean="0"/>
              <a:t>Отмена </a:t>
            </a:r>
            <a:r>
              <a:rPr lang="ru-RU" dirty="0"/>
              <a:t>6-й статьи конституции СССР 14 марта 1990 года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43608" y="764704"/>
            <a:ext cx="7543800" cy="914400"/>
          </a:xfrm>
        </p:spPr>
        <p:txBody>
          <a:bodyPr/>
          <a:lstStyle/>
          <a:p>
            <a:r>
              <a:rPr lang="ru-RU" dirty="0" smtClean="0"/>
              <a:t>Политические реформы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009315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755576" y="2348880"/>
            <a:ext cx="6816080" cy="3657599"/>
          </a:xfrm>
        </p:spPr>
        <p:txBody>
          <a:bodyPr/>
          <a:lstStyle/>
          <a:p>
            <a:pPr marL="18288" indent="0">
              <a:buNone/>
            </a:pPr>
            <a:r>
              <a:rPr lang="ru-RU" dirty="0" smtClean="0"/>
              <a:t>1985 год – </a:t>
            </a:r>
          </a:p>
          <a:p>
            <a:pPr marL="18288" indent="0">
              <a:buNone/>
            </a:pPr>
            <a:r>
              <a:rPr lang="ru-RU" dirty="0" smtClean="0"/>
              <a:t>«Новое Политическое</a:t>
            </a:r>
          </a:p>
          <a:p>
            <a:pPr marL="18288" indent="0">
              <a:buNone/>
            </a:pPr>
            <a:r>
              <a:rPr lang="ru-RU" dirty="0" smtClean="0"/>
              <a:t>мышление»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71600" y="476672"/>
            <a:ext cx="7543800" cy="914400"/>
          </a:xfrm>
        </p:spPr>
        <p:txBody>
          <a:bodyPr/>
          <a:lstStyle/>
          <a:p>
            <a:r>
              <a:rPr lang="ru-RU" sz="2400" dirty="0" smtClean="0"/>
              <a:t>Внешняя политика СССР в годы «перестройки»</a:t>
            </a:r>
            <a:endParaRPr lang="ru-RU" sz="2400" dirty="0"/>
          </a:p>
        </p:txBody>
      </p:sp>
      <p:pic>
        <p:nvPicPr>
          <p:cNvPr id="2051" name="Picture 3" descr="C:\Users\Вит\Desktop\dec-8-1987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356979"/>
            <a:ext cx="4320480" cy="367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576392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259632" y="1988840"/>
            <a:ext cx="6096000" cy="3657599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отказ от классового подхода в дипломатии и улучшение отношений с США и странами Западной Европы</a:t>
            </a:r>
            <a:r>
              <a:rPr lang="ru-RU" dirty="0" smtClean="0"/>
              <a:t>.</a:t>
            </a:r>
          </a:p>
          <a:p>
            <a:r>
              <a:rPr lang="ru-RU" dirty="0" smtClean="0"/>
              <a:t>Ядерное разоружение (подписание договора СНВ 1 между СССР и США).</a:t>
            </a:r>
          </a:p>
          <a:p>
            <a:r>
              <a:rPr lang="ru-RU" dirty="0" smtClean="0"/>
              <a:t>Вывод советских войск из «горячих точек» ( вывод войск из Афганистана 1989 год).</a:t>
            </a:r>
          </a:p>
          <a:p>
            <a:r>
              <a:rPr lang="ru-RU" dirty="0" smtClean="0"/>
              <a:t>Отказа от «доктрины Брежнева» и вмешательства в ход революционных процессов в Восточной Европе в 1989 году.</a:t>
            </a:r>
          </a:p>
          <a:p>
            <a:r>
              <a:rPr lang="ru-RU" dirty="0" smtClean="0"/>
              <a:t>Улучшение отношений с КНР.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543800" cy="56200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42144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80071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2420888"/>
            <a:ext cx="6096000" cy="3657599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После Октябрьской социалистической революции 1917 г. и окончания гражданской войны 1918-1921 </a:t>
            </a:r>
            <a:r>
              <a:rPr lang="ru-RU" dirty="0" err="1" smtClean="0"/>
              <a:t>г.г</a:t>
            </a:r>
            <a:r>
              <a:rPr lang="ru-RU" dirty="0" smtClean="0"/>
              <a:t>. </a:t>
            </a:r>
            <a:r>
              <a:rPr lang="ru-RU" dirty="0"/>
              <a:t>п</a:t>
            </a:r>
            <a:r>
              <a:rPr lang="ru-RU" dirty="0" smtClean="0"/>
              <a:t>роисходит образование СССР.</a:t>
            </a:r>
          </a:p>
          <a:p>
            <a:r>
              <a:rPr lang="ru-RU" dirty="0"/>
              <a:t>30 декабря 1922 г. на I съезде Советов представителями РСФСР, Украинской и Белорусской советских социалистических республик, а также Закавказской федерации были подписаны Декларация об образовании СССР и Союзный Договор</a:t>
            </a:r>
            <a:r>
              <a:rPr lang="ru-RU" dirty="0" smtClean="0"/>
              <a:t>.</a:t>
            </a:r>
          </a:p>
          <a:p>
            <a:r>
              <a:rPr lang="ru-RU" dirty="0"/>
              <a:t> 31 января 1924 г</a:t>
            </a:r>
            <a:r>
              <a:rPr lang="ru-RU" dirty="0" smtClean="0"/>
              <a:t>. – принятие первой конституции  СССР .</a:t>
            </a:r>
          </a:p>
          <a:p>
            <a:pPr marL="1828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548680"/>
            <a:ext cx="7543800" cy="994048"/>
          </a:xfrm>
        </p:spPr>
        <p:txBody>
          <a:bodyPr/>
          <a:lstStyle/>
          <a:p>
            <a:pPr algn="ctr"/>
            <a:r>
              <a:rPr lang="ru-RU" dirty="0" smtClean="0"/>
              <a:t>История образования СССР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19356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475656" y="2060848"/>
            <a:ext cx="6096000" cy="3657599"/>
          </a:xfrm>
        </p:spPr>
        <p:txBody>
          <a:bodyPr/>
          <a:lstStyle/>
          <a:p>
            <a:r>
              <a:rPr lang="ru-RU" dirty="0" smtClean="0"/>
              <a:t>Форма правления – однопартийная социалистическая республика</a:t>
            </a:r>
          </a:p>
          <a:p>
            <a:r>
              <a:rPr lang="ru-RU" dirty="0" smtClean="0"/>
              <a:t>Форма государственного устройства – договорная федерация</a:t>
            </a:r>
          </a:p>
          <a:p>
            <a:r>
              <a:rPr lang="ru-RU" dirty="0" smtClean="0"/>
              <a:t>Политический режим </a:t>
            </a:r>
            <a:r>
              <a:rPr lang="ru-RU" smtClean="0"/>
              <a:t>- тоталитарный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187624" y="908720"/>
            <a:ext cx="7543800" cy="914400"/>
          </a:xfrm>
        </p:spPr>
        <p:txBody>
          <a:bodyPr/>
          <a:lstStyle/>
          <a:p>
            <a:r>
              <a:rPr lang="ru-RU" dirty="0" smtClean="0"/>
              <a:t>Государственное устройство  СССР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90741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043608" y="908720"/>
            <a:ext cx="6912768" cy="4593703"/>
          </a:xfrm>
        </p:spPr>
        <p:txBody>
          <a:bodyPr>
            <a:normAutofit/>
          </a:bodyPr>
          <a:lstStyle/>
          <a:p>
            <a:pPr marL="18288" indent="0">
              <a:buNone/>
            </a:pPr>
            <a:r>
              <a:rPr lang="ru-RU" dirty="0" smtClean="0"/>
              <a:t>К </a:t>
            </a:r>
            <a:r>
              <a:rPr lang="ru-RU" dirty="0"/>
              <a:t>началу 80-х годов  развитие СССР характеризуется двумя </a:t>
            </a:r>
            <a:r>
              <a:rPr lang="ru-RU" dirty="0" smtClean="0"/>
              <a:t>противоположными </a:t>
            </a:r>
            <a:r>
              <a:rPr lang="ru-RU" dirty="0"/>
              <a:t>тенденциями</a:t>
            </a:r>
            <a:r>
              <a:rPr lang="ru-RU" dirty="0" smtClean="0"/>
              <a:t>:</a:t>
            </a:r>
          </a:p>
          <a:p>
            <a:pPr marL="18288" indent="0">
              <a:buNone/>
            </a:pPr>
            <a:r>
              <a:rPr lang="ru-RU" dirty="0"/>
              <a:t>С одной стороны СССР представлял собой одну из двух сверхдержав с мощным экономическим, военным, научным  потенциалом. </a:t>
            </a:r>
            <a:endParaRPr lang="en-US" dirty="0" smtClean="0"/>
          </a:p>
          <a:p>
            <a:pPr marL="18288" indent="0">
              <a:buNone/>
            </a:pPr>
            <a:r>
              <a:rPr lang="ru-RU" dirty="0" smtClean="0"/>
              <a:t>В то </a:t>
            </a:r>
            <a:r>
              <a:rPr lang="ru-RU" dirty="0"/>
              <a:t>же время в развитии СССР того времени и стали проявляться черты «усталости» от «холодной войны». </a:t>
            </a:r>
            <a:r>
              <a:rPr lang="ru-RU" dirty="0" smtClean="0"/>
              <a:t>В экономической сфере наблюдаются признаки «застоя» и отставания по основным экономическим показателям от наиболее развитых государств мира.</a:t>
            </a:r>
            <a:r>
              <a:rPr lang="en-US" dirty="0" smtClean="0"/>
              <a:t> </a:t>
            </a:r>
            <a:r>
              <a:rPr lang="ru-RU" dirty="0" smtClean="0"/>
              <a:t>В 90-е годы происходит замедление темпов экономического роста по сравнению с 60-ми годами.</a:t>
            </a:r>
          </a:p>
          <a:p>
            <a:pPr marL="1828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188640"/>
            <a:ext cx="7565464" cy="216024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1146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115616" y="980728"/>
            <a:ext cx="6408712" cy="4680520"/>
          </a:xfrm>
        </p:spPr>
        <p:txBody>
          <a:bodyPr/>
          <a:lstStyle/>
          <a:p>
            <a:pPr marL="18288" indent="0">
              <a:buNone/>
            </a:pPr>
            <a:r>
              <a:rPr lang="ru-RU" dirty="0" smtClean="0"/>
              <a:t>В социальной сфере Советский Союз смог добиться </a:t>
            </a:r>
            <a:r>
              <a:rPr lang="ru-RU" dirty="0"/>
              <a:t>серьезных успехов. Советское государство </a:t>
            </a:r>
            <a:r>
              <a:rPr lang="ru-RU" dirty="0" smtClean="0"/>
              <a:t>гарантировало впервые в мире </a:t>
            </a:r>
            <a:r>
              <a:rPr lang="ru-RU" dirty="0"/>
              <a:t>своим гражданам: Право на восьмичасовой  рабочий день, Право на ежегодный  оплачиваемый отпуск, Право на работу, Право на бесплатное общее  и профессиональное образование, Право на бесплатную медицинскую помощь и бесплатное жилье</a:t>
            </a:r>
            <a:r>
              <a:rPr lang="ru-RU" dirty="0" smtClean="0"/>
              <a:t>.</a:t>
            </a:r>
          </a:p>
          <a:p>
            <a:pPr marL="18288" indent="0">
              <a:buNone/>
            </a:pPr>
            <a:r>
              <a:rPr lang="ru-RU" dirty="0" smtClean="0"/>
              <a:t>В то </a:t>
            </a:r>
            <a:r>
              <a:rPr lang="ru-RU" dirty="0"/>
              <a:t>же время Социальная сфера финансировалась исключительно по остаточному принципу</a:t>
            </a:r>
            <a:r>
              <a:rPr lang="ru-RU" dirty="0" smtClean="0"/>
              <a:t>. Качество многих бесплатно предоставляемых услуг не всегда отвечало необходимым критериям.</a:t>
            </a:r>
            <a:endParaRPr lang="ru-RU" dirty="0"/>
          </a:p>
          <a:p>
            <a:pPr marL="18288" indent="0">
              <a:buNone/>
            </a:pP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77240" y="260648"/>
            <a:ext cx="7543800" cy="360040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47436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2492896"/>
            <a:ext cx="6096000" cy="3657599"/>
          </a:xfrm>
        </p:spPr>
        <p:txBody>
          <a:bodyPr/>
          <a:lstStyle/>
          <a:p>
            <a:pPr marL="18288" indent="0">
              <a:buNone/>
            </a:pPr>
            <a:r>
              <a:rPr lang="ru-RU" dirty="0"/>
              <a:t>Оплотом СССР все годы его существования была идеология коммунизма</a:t>
            </a:r>
            <a:r>
              <a:rPr lang="ru-RU" dirty="0" smtClean="0"/>
              <a:t>.</a:t>
            </a:r>
          </a:p>
          <a:p>
            <a:pPr marL="18288" indent="0">
              <a:buNone/>
            </a:pPr>
            <a:r>
              <a:rPr lang="ru-RU" dirty="0"/>
              <a:t>Статья 6-я Конституции 1977 </a:t>
            </a:r>
            <a:r>
              <a:rPr lang="ru-RU" dirty="0" smtClean="0"/>
              <a:t>года провозглашала монополию на власть КПСС.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260648"/>
            <a:ext cx="7687816" cy="3168352"/>
          </a:xfrm>
        </p:spPr>
        <p:txBody>
          <a:bodyPr/>
          <a:lstStyle/>
          <a:p>
            <a:r>
              <a:rPr lang="ru-RU" dirty="0" smtClean="0"/>
              <a:t>Идеология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Picture 2" descr="C:\Users\Вит\Desktop\Заочное отделение\Kak-my-zhili-pri-kommunizme.-Istoriya-poslednej-modernizacii-strany_articleima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88641"/>
            <a:ext cx="4680520" cy="3456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094128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89288" y="3068960"/>
            <a:ext cx="4695080" cy="3096344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620688"/>
            <a:ext cx="7543800" cy="2232248"/>
          </a:xfrm>
        </p:spPr>
        <p:txBody>
          <a:bodyPr/>
          <a:lstStyle/>
          <a:p>
            <a:r>
              <a:rPr lang="ru-RU" dirty="0" smtClean="0"/>
              <a:t>Перестройка в СССР (1985-1991)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5775891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133600" y="2060848"/>
            <a:ext cx="6096000" cy="3240360"/>
          </a:xfrm>
        </p:spPr>
        <p:txBody>
          <a:bodyPr/>
          <a:lstStyle/>
          <a:p>
            <a:r>
              <a:rPr lang="ru-RU" dirty="0"/>
              <a:t>Системный кризис советского </a:t>
            </a:r>
            <a:r>
              <a:rPr lang="ru-RU" dirty="0" smtClean="0"/>
              <a:t>строя</a:t>
            </a:r>
          </a:p>
          <a:p>
            <a:r>
              <a:rPr lang="ru-RU" dirty="0" smtClean="0"/>
              <a:t>Замедление темпов экономического роста в начале 80-х годов.</a:t>
            </a:r>
          </a:p>
          <a:p>
            <a:r>
              <a:rPr lang="ru-RU" dirty="0" smtClean="0"/>
              <a:t>Идеологический кризис</a:t>
            </a:r>
          </a:p>
          <a:p>
            <a:r>
              <a:rPr lang="ru-RU" dirty="0" smtClean="0"/>
              <a:t>Серьезные проблемы в социальной сфере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55576" y="332656"/>
            <a:ext cx="7543800" cy="914400"/>
          </a:xfrm>
        </p:spPr>
        <p:txBody>
          <a:bodyPr/>
          <a:lstStyle/>
          <a:p>
            <a:r>
              <a:rPr lang="ru-RU" dirty="0" smtClean="0"/>
              <a:t>Причины перестройки: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911194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1547664" y="2060848"/>
            <a:ext cx="6096000" cy="3657599"/>
          </a:xfrm>
        </p:spPr>
        <p:txBody>
          <a:bodyPr/>
          <a:lstStyle/>
          <a:p>
            <a:pPr marL="18288" indent="0">
              <a:buNone/>
            </a:pPr>
            <a:r>
              <a:rPr lang="ru-RU" dirty="0" smtClean="0"/>
              <a:t>Экономические реформы</a:t>
            </a:r>
          </a:p>
          <a:p>
            <a:pPr marL="18288" indent="0">
              <a:buNone/>
            </a:pPr>
            <a:r>
              <a:rPr lang="ru-RU" dirty="0" smtClean="0"/>
              <a:t>- Ускорение социально-экономического прогресса.</a:t>
            </a:r>
          </a:p>
          <a:p>
            <a:pPr>
              <a:buFontTx/>
              <a:buChar char="-"/>
            </a:pPr>
            <a:r>
              <a:rPr lang="ru-RU" dirty="0" smtClean="0"/>
              <a:t>Переход к рыночным отношениям и введение института частной собственности</a:t>
            </a:r>
          </a:p>
          <a:p>
            <a:pPr>
              <a:buFontTx/>
              <a:buChar char="-"/>
            </a:pPr>
            <a:r>
              <a:rPr lang="ru-RU" dirty="0" smtClean="0"/>
              <a:t>Закон о гос. </a:t>
            </a:r>
            <a:r>
              <a:rPr lang="ru-RU" dirty="0"/>
              <a:t>п</a:t>
            </a:r>
            <a:r>
              <a:rPr lang="ru-RU" dirty="0" smtClean="0"/>
              <a:t>редприятии 1987 года</a:t>
            </a:r>
          </a:p>
          <a:p>
            <a:pPr>
              <a:buFontTx/>
              <a:buChar char="-"/>
            </a:pPr>
            <a:r>
              <a:rPr lang="ru-RU" dirty="0" smtClean="0"/>
              <a:t>Закон о кооперации </a:t>
            </a:r>
            <a:r>
              <a:rPr lang="ru-RU" smtClean="0"/>
              <a:t>1988 года.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584" y="188640"/>
            <a:ext cx="7543800" cy="1138064"/>
          </a:xfrm>
        </p:spPr>
        <p:txBody>
          <a:bodyPr/>
          <a:lstStyle/>
          <a:p>
            <a:r>
              <a:rPr lang="ru-RU" dirty="0" smtClean="0">
                <a:effectLst/>
              </a:rPr>
              <a:t>Основные реформы Михаила Горбачева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54360268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азовая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азовая">
      <a: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48000">
              <a:schemeClr val="phClr">
                <a:tint val="54000"/>
                <a:satMod val="140000"/>
              </a:schemeClr>
            </a:gs>
            <a:gs pos="100000">
              <a:schemeClr val="phClr">
                <a:tint val="24000"/>
                <a:satMod val="260000"/>
              </a:schemeClr>
            </a:gs>
          </a:gsLst>
          <a:lin ang="1620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48000"/>
                <a:satMod val="180000"/>
                <a:lumMod val="94000"/>
              </a:schemeClr>
            </a:gs>
            <a:gs pos="100000">
              <a:schemeClr val="phClr">
                <a:shade val="48000"/>
                <a:satMod val="180000"/>
                <a:lumMod val="94000"/>
              </a:schemeClr>
            </a:gs>
          </a:gsLst>
          <a:lin ang="414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12700" dir="5400000" sx="102000" sy="102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19800000"/>
            </a:lightRig>
          </a:scene3d>
          <a:sp3d prstMaterial="metal">
            <a:bevelT w="38100" h="38100"/>
          </a:sp3d>
        </a:effectStyle>
        <a:effectStyle>
          <a:effectLst>
            <a:outerShdw blurRad="114300" dist="114300" dir="5400000" rotWithShape="0">
              <a:srgbClr val="000000">
                <a:alpha val="7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plastic"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5000"/>
              </a:schemeClr>
            </a:gs>
            <a:gs pos="100000">
              <a:schemeClr val="phClr">
                <a:shade val="40000"/>
                <a:satMod val="18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4000"/>
                <a:satMod val="280000"/>
              </a:schemeClr>
              <a:schemeClr val="phClr">
                <a:tint val="60000"/>
                <a:sat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Elemental</Template>
  <TotalTime>611</TotalTime>
  <Words>491</Words>
  <Application>Microsoft Office PowerPoint</Application>
  <PresentationFormat>Экран (4:3)</PresentationFormat>
  <Paragraphs>51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Базовая</vt:lpstr>
      <vt:lpstr> Тема 1.1 «Основные тенденции развития СССР в 80-е годы XX века</vt:lpstr>
      <vt:lpstr>История образования СССР</vt:lpstr>
      <vt:lpstr>Государственное устройство  СССР</vt:lpstr>
      <vt:lpstr>Слайд 4</vt:lpstr>
      <vt:lpstr>Слайд 5</vt:lpstr>
      <vt:lpstr>Идеология </vt:lpstr>
      <vt:lpstr>Перестройка в СССР (1985-1991)</vt:lpstr>
      <vt:lpstr>Причины перестройки:</vt:lpstr>
      <vt:lpstr>Основные реформы Михаила Горбачева</vt:lpstr>
      <vt:lpstr>Реформы в социально сфере</vt:lpstr>
      <vt:lpstr>    Гласность</vt:lpstr>
      <vt:lpstr>Политические реформы</vt:lpstr>
      <vt:lpstr>Внешняя политика СССР в годы «перестройки»</vt:lpstr>
      <vt:lpstr>Слайд 14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Вит</dc:creator>
  <cp:lastModifiedBy>Пользователь</cp:lastModifiedBy>
  <cp:revision>45</cp:revision>
  <dcterms:created xsi:type="dcterms:W3CDTF">2015-01-11T14:37:12Z</dcterms:created>
  <dcterms:modified xsi:type="dcterms:W3CDTF">2021-09-20T10:17:24Z</dcterms:modified>
</cp:coreProperties>
</file>