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294" r:id="rId3"/>
    <p:sldId id="258" r:id="rId4"/>
    <p:sldId id="259" r:id="rId5"/>
    <p:sldId id="260" r:id="rId6"/>
    <p:sldId id="281" r:id="rId7"/>
    <p:sldId id="282" r:id="rId8"/>
    <p:sldId id="261" r:id="rId9"/>
    <p:sldId id="262" r:id="rId10"/>
    <p:sldId id="263" r:id="rId11"/>
    <p:sldId id="264" r:id="rId12"/>
    <p:sldId id="265" r:id="rId13"/>
    <p:sldId id="266" r:id="rId14"/>
    <p:sldId id="267" r:id="rId15"/>
    <p:sldId id="268" r:id="rId16"/>
    <p:sldId id="269" r:id="rId17"/>
    <p:sldId id="270" r:id="rId18"/>
    <p:sldId id="297" r:id="rId19"/>
    <p:sldId id="298" r:id="rId20"/>
    <p:sldId id="271" r:id="rId21"/>
    <p:sldId id="272" r:id="rId22"/>
    <p:sldId id="273" r:id="rId23"/>
    <p:sldId id="289" r:id="rId24"/>
    <p:sldId id="274" r:id="rId25"/>
    <p:sldId id="275" r:id="rId26"/>
    <p:sldId id="276" r:id="rId27"/>
    <p:sldId id="277" r:id="rId28"/>
    <p:sldId id="278" r:id="rId29"/>
    <p:sldId id="279" r:id="rId30"/>
    <p:sldId id="280" r:id="rId31"/>
    <p:sldId id="283" r:id="rId32"/>
    <p:sldId id="284" r:id="rId33"/>
    <p:sldId id="285" r:id="rId34"/>
    <p:sldId id="286" r:id="rId35"/>
    <p:sldId id="287" r:id="rId36"/>
    <p:sldId id="288" r:id="rId37"/>
    <p:sldId id="290" r:id="rId38"/>
    <p:sldId id="291" r:id="rId39"/>
    <p:sldId id="292" r:id="rId40"/>
    <p:sldId id="295" r:id="rId41"/>
    <p:sldId id="296" r:id="rId4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656" y="-25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956FA6A8-C145-419C-A9D7-2CFAF45CEDA9}" type="datetimeFigureOut">
              <a:rPr lang="ru-RU"/>
              <a:pPr>
                <a:defRPr/>
              </a:pPr>
              <a:t>30.05.2022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F0AD16F6-5036-4F1B-A653-4B6AE69BE893}" type="slidenum">
              <a:rPr lang="ru-RU"/>
              <a:pPr>
                <a:defRPr/>
              </a:pPr>
              <a:t>‹#›</a:t>
            </a:fld>
            <a:endParaRPr lang="ru-RU"/>
          </a:p>
        </p:txBody>
      </p:sp>
    </p:spTree>
    <p:extLst>
      <p:ext uri="{BB962C8B-B14F-4D97-AF65-F5344CB8AC3E}">
        <p14:creationId xmlns="" xmlns:p14="http://schemas.microsoft.com/office/powerpoint/2010/main" val="26124639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5299" name="Заметки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BD0DE2-772E-4241-9406-103DD3C1BC2D}" type="slidenum">
              <a:rPr lang="ru-RU" smtClean="0"/>
              <a:pPr fontAlgn="base">
                <a:spcBef>
                  <a:spcPct val="0"/>
                </a:spcBef>
                <a:spcAft>
                  <a:spcPct val="0"/>
                </a:spcAft>
                <a:defRPr/>
              </a:pPr>
              <a:t>34</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4" name="Овал 12"/>
          <p:cNvGrpSpPr>
            <a:grpSpLocks/>
          </p:cNvGrpSpPr>
          <p:nvPr/>
        </p:nvGrpSpPr>
        <p:grpSpPr bwMode="auto">
          <a:xfrm>
            <a:off x="914400" y="1408113"/>
            <a:ext cx="231775" cy="225425"/>
            <a:chOff x="576" y="887"/>
            <a:chExt cx="146" cy="142"/>
          </a:xfrm>
        </p:grpSpPr>
        <p:pic>
          <p:nvPicPr>
            <p:cNvPr id="5" name="Овал 12"/>
            <p:cNvPicPr>
              <a:picLocks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76" y="887"/>
              <a:ext cx="146" cy="142"/>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ext Box 10"/>
            <p:cNvSpPr txBox="1">
              <a:spLocks noChangeArrowheads="1"/>
            </p:cNvSpPr>
            <p:nvPr/>
          </p:nvSpPr>
          <p:spPr bwMode="auto">
            <a:xfrm>
              <a:off x="600" y="910"/>
              <a:ext cx="94" cy="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solidFill>
                  <a:srgbClr val="000000"/>
                </a:solidFill>
                <a:latin typeface="Gill Sans MT" pitchFamily="34" charset="0"/>
              </a:endParaRPr>
            </a:p>
          </p:txBody>
        </p:sp>
      </p:grpSp>
      <p:sp>
        <p:nvSpPr>
          <p:cNvPr id="7" name="Овал 6"/>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lang="ru-RU" smtClean="0"/>
              <a:t>Образец заголовка</a:t>
            </a:r>
            <a:endParaRPr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smtClean="0"/>
              <a:t>Образец подзаголовка</a:t>
            </a:r>
            <a:endParaRPr lang="en-US"/>
          </a:p>
        </p:txBody>
      </p:sp>
      <p:sp>
        <p:nvSpPr>
          <p:cNvPr id="8" name="Дата 6"/>
          <p:cNvSpPr>
            <a:spLocks noGrp="1"/>
          </p:cNvSpPr>
          <p:nvPr>
            <p:ph type="dt" sz="half" idx="10"/>
          </p:nvPr>
        </p:nvSpPr>
        <p:spPr/>
        <p:txBody>
          <a:bodyPr/>
          <a:lstStyle>
            <a:lvl1pPr>
              <a:defRPr/>
            </a:lvl1pPr>
            <a:extLst/>
          </a:lstStyle>
          <a:p>
            <a:pPr>
              <a:defRPr/>
            </a:pPr>
            <a:fld id="{D24518FA-3BA9-440B-ABDF-077536DAA6BD}" type="datetimeFigureOut">
              <a:rPr lang="ru-RU"/>
              <a:pPr>
                <a:defRPr/>
              </a:pPr>
              <a:t>30.05.2022</a:t>
            </a:fld>
            <a:endParaRPr lang="ru-RU" dirty="0"/>
          </a:p>
        </p:txBody>
      </p:sp>
      <p:sp>
        <p:nvSpPr>
          <p:cNvPr id="9" name="Нижний колонтитул 19"/>
          <p:cNvSpPr>
            <a:spLocks noGrp="1"/>
          </p:cNvSpPr>
          <p:nvPr>
            <p:ph type="ftr" sz="quarter" idx="11"/>
          </p:nvPr>
        </p:nvSpPr>
        <p:spPr/>
        <p:txBody>
          <a:bodyPr/>
          <a:lstStyle>
            <a:lvl1pPr>
              <a:defRPr/>
            </a:lvl1pPr>
            <a:extLst/>
          </a:lstStyle>
          <a:p>
            <a:pPr>
              <a:defRPr/>
            </a:pPr>
            <a:endParaRPr lang="ru-RU"/>
          </a:p>
        </p:txBody>
      </p:sp>
      <p:sp>
        <p:nvSpPr>
          <p:cNvPr id="10" name="Номер слайда 9"/>
          <p:cNvSpPr>
            <a:spLocks noGrp="1"/>
          </p:cNvSpPr>
          <p:nvPr>
            <p:ph type="sldNum" sz="quarter" idx="12"/>
          </p:nvPr>
        </p:nvSpPr>
        <p:spPr/>
        <p:txBody>
          <a:bodyPr/>
          <a:lstStyle>
            <a:lvl1pPr>
              <a:defRPr/>
            </a:lvl1pPr>
            <a:extLst/>
          </a:lstStyle>
          <a:p>
            <a:pPr>
              <a:defRPr/>
            </a:pPr>
            <a:fld id="{B93A58E6-A072-4CF2-B9E5-F007D696A739}" type="slidenum">
              <a:rPr lang="ru-RU"/>
              <a:pPr>
                <a:defRPr/>
              </a:pPr>
              <a:t>‹#›</a:t>
            </a:fld>
            <a:endParaRPr lang="ru-RU" dirty="0"/>
          </a:p>
        </p:txBody>
      </p:sp>
    </p:spTree>
    <p:extLst>
      <p:ext uri="{BB962C8B-B14F-4D97-AF65-F5344CB8AC3E}">
        <p14:creationId xmlns="" xmlns:p14="http://schemas.microsoft.com/office/powerpoint/2010/main" val="1201776314"/>
      </p:ext>
    </p:extLst>
  </p:cSld>
  <p:clrMapOvr>
    <a:masterClrMapping/>
  </p:clrMapOvr>
  <p:transition spd="slow">
    <p:zoom dir="in"/>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3"/>
          <p:cNvSpPr>
            <a:spLocks noGrp="1"/>
          </p:cNvSpPr>
          <p:nvPr>
            <p:ph type="dt" sz="half" idx="10"/>
          </p:nvPr>
        </p:nvSpPr>
        <p:spPr/>
        <p:txBody>
          <a:bodyPr/>
          <a:lstStyle>
            <a:lvl1pPr>
              <a:defRPr/>
            </a:lvl1pPr>
          </a:lstStyle>
          <a:p>
            <a:pPr>
              <a:defRPr/>
            </a:pPr>
            <a:fld id="{8D35BFA9-DA44-4BA2-AE3C-4931AEFA0CF3}" type="datetimeFigureOut">
              <a:rPr lang="ru-RU"/>
              <a:pPr>
                <a:defRPr/>
              </a:pPr>
              <a:t>30.05.2022</a:t>
            </a:fld>
            <a:endParaRPr lang="ru-RU" dirty="0"/>
          </a:p>
        </p:txBody>
      </p:sp>
      <p:sp>
        <p:nvSpPr>
          <p:cNvPr id="5" name="Нижний колонтитул 9"/>
          <p:cNvSpPr>
            <a:spLocks noGrp="1"/>
          </p:cNvSpPr>
          <p:nvPr>
            <p:ph type="ftr" sz="quarter" idx="11"/>
          </p:nvPr>
        </p:nvSpPr>
        <p:spPr/>
        <p:txBody>
          <a:bodyPr/>
          <a:lstStyle>
            <a:lvl1pPr>
              <a:defRPr/>
            </a:lvl1pPr>
          </a:lstStyle>
          <a:p>
            <a:pPr>
              <a:defRPr/>
            </a:pPr>
            <a:endParaRPr lang="ru-RU"/>
          </a:p>
        </p:txBody>
      </p:sp>
      <p:sp>
        <p:nvSpPr>
          <p:cNvPr id="6" name="Номер слайда 21"/>
          <p:cNvSpPr>
            <a:spLocks noGrp="1"/>
          </p:cNvSpPr>
          <p:nvPr>
            <p:ph type="sldNum" sz="quarter" idx="12"/>
          </p:nvPr>
        </p:nvSpPr>
        <p:spPr/>
        <p:txBody>
          <a:bodyPr/>
          <a:lstStyle>
            <a:lvl1pPr>
              <a:defRPr/>
            </a:lvl1pPr>
          </a:lstStyle>
          <a:p>
            <a:pPr>
              <a:defRPr/>
            </a:pPr>
            <a:fld id="{0688682F-0EAB-480D-8336-1D1C4865F238}" type="slidenum">
              <a:rPr lang="ru-RU"/>
              <a:pPr>
                <a:defRPr/>
              </a:pPr>
              <a:t>‹#›</a:t>
            </a:fld>
            <a:endParaRPr lang="ru-RU" dirty="0"/>
          </a:p>
        </p:txBody>
      </p:sp>
    </p:spTree>
    <p:extLst>
      <p:ext uri="{BB962C8B-B14F-4D97-AF65-F5344CB8AC3E}">
        <p14:creationId xmlns="" xmlns:p14="http://schemas.microsoft.com/office/powerpoint/2010/main" val="2672088490"/>
      </p:ext>
    </p:extLst>
  </p:cSld>
  <p:clrMapOvr>
    <a:masterClrMapping/>
  </p:clrMapOvr>
  <p:transition spd="slow">
    <p:zoom dir="in"/>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3"/>
          <p:cNvSpPr>
            <a:spLocks noGrp="1"/>
          </p:cNvSpPr>
          <p:nvPr>
            <p:ph type="dt" sz="half" idx="10"/>
          </p:nvPr>
        </p:nvSpPr>
        <p:spPr/>
        <p:txBody>
          <a:bodyPr/>
          <a:lstStyle>
            <a:lvl1pPr>
              <a:defRPr/>
            </a:lvl1pPr>
          </a:lstStyle>
          <a:p>
            <a:pPr>
              <a:defRPr/>
            </a:pPr>
            <a:fld id="{FAB7345C-12B1-4B6D-B772-E8120EFE1A56}" type="datetimeFigureOut">
              <a:rPr lang="ru-RU"/>
              <a:pPr>
                <a:defRPr/>
              </a:pPr>
              <a:t>30.05.2022</a:t>
            </a:fld>
            <a:endParaRPr lang="ru-RU" dirty="0"/>
          </a:p>
        </p:txBody>
      </p:sp>
      <p:sp>
        <p:nvSpPr>
          <p:cNvPr id="5" name="Нижний колонтитул 9"/>
          <p:cNvSpPr>
            <a:spLocks noGrp="1"/>
          </p:cNvSpPr>
          <p:nvPr>
            <p:ph type="ftr" sz="quarter" idx="11"/>
          </p:nvPr>
        </p:nvSpPr>
        <p:spPr/>
        <p:txBody>
          <a:bodyPr/>
          <a:lstStyle>
            <a:lvl1pPr>
              <a:defRPr/>
            </a:lvl1pPr>
          </a:lstStyle>
          <a:p>
            <a:pPr>
              <a:defRPr/>
            </a:pPr>
            <a:endParaRPr lang="ru-RU"/>
          </a:p>
        </p:txBody>
      </p:sp>
      <p:sp>
        <p:nvSpPr>
          <p:cNvPr id="6" name="Номер слайда 21"/>
          <p:cNvSpPr>
            <a:spLocks noGrp="1"/>
          </p:cNvSpPr>
          <p:nvPr>
            <p:ph type="sldNum" sz="quarter" idx="12"/>
          </p:nvPr>
        </p:nvSpPr>
        <p:spPr/>
        <p:txBody>
          <a:bodyPr/>
          <a:lstStyle>
            <a:lvl1pPr>
              <a:defRPr/>
            </a:lvl1pPr>
          </a:lstStyle>
          <a:p>
            <a:pPr>
              <a:defRPr/>
            </a:pPr>
            <a:fld id="{3669C982-B003-4526-A708-3B7A2C65E145}" type="slidenum">
              <a:rPr lang="ru-RU"/>
              <a:pPr>
                <a:defRPr/>
              </a:pPr>
              <a:t>‹#›</a:t>
            </a:fld>
            <a:endParaRPr lang="ru-RU" dirty="0"/>
          </a:p>
        </p:txBody>
      </p:sp>
    </p:spTree>
    <p:extLst>
      <p:ext uri="{BB962C8B-B14F-4D97-AF65-F5344CB8AC3E}">
        <p14:creationId xmlns="" xmlns:p14="http://schemas.microsoft.com/office/powerpoint/2010/main" val="4162791869"/>
      </p:ext>
    </p:extLst>
  </p:cSld>
  <p:clrMapOvr>
    <a:masterClrMapping/>
  </p:clrMapOvr>
  <p:transition spd="slow">
    <p:zoom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Содержимое 2"/>
          <p:cNvSpPr>
            <a:spLocks noGrp="1"/>
          </p:cNvSpPr>
          <p:nvPr>
            <p:ph idx="1"/>
          </p:nvPr>
        </p:nvSpPr>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3"/>
          <p:cNvSpPr>
            <a:spLocks noGrp="1"/>
          </p:cNvSpPr>
          <p:nvPr>
            <p:ph type="dt" sz="half" idx="10"/>
          </p:nvPr>
        </p:nvSpPr>
        <p:spPr/>
        <p:txBody>
          <a:bodyPr/>
          <a:lstStyle>
            <a:lvl1pPr>
              <a:defRPr/>
            </a:lvl1pPr>
          </a:lstStyle>
          <a:p>
            <a:pPr>
              <a:defRPr/>
            </a:pPr>
            <a:fld id="{FC2C9537-12BB-44BB-AA89-BD9C1B75D38B}" type="datetimeFigureOut">
              <a:rPr lang="ru-RU"/>
              <a:pPr>
                <a:defRPr/>
              </a:pPr>
              <a:t>30.05.2022</a:t>
            </a:fld>
            <a:endParaRPr lang="ru-RU" dirty="0"/>
          </a:p>
        </p:txBody>
      </p:sp>
      <p:sp>
        <p:nvSpPr>
          <p:cNvPr id="5" name="Нижний колонтитул 9"/>
          <p:cNvSpPr>
            <a:spLocks noGrp="1"/>
          </p:cNvSpPr>
          <p:nvPr>
            <p:ph type="ftr" sz="quarter" idx="11"/>
          </p:nvPr>
        </p:nvSpPr>
        <p:spPr/>
        <p:txBody>
          <a:bodyPr/>
          <a:lstStyle>
            <a:lvl1pPr>
              <a:defRPr/>
            </a:lvl1pPr>
          </a:lstStyle>
          <a:p>
            <a:pPr>
              <a:defRPr/>
            </a:pPr>
            <a:endParaRPr lang="ru-RU"/>
          </a:p>
        </p:txBody>
      </p:sp>
      <p:sp>
        <p:nvSpPr>
          <p:cNvPr id="6" name="Номер слайда 21"/>
          <p:cNvSpPr>
            <a:spLocks noGrp="1"/>
          </p:cNvSpPr>
          <p:nvPr>
            <p:ph type="sldNum" sz="quarter" idx="12"/>
          </p:nvPr>
        </p:nvSpPr>
        <p:spPr/>
        <p:txBody>
          <a:bodyPr/>
          <a:lstStyle>
            <a:lvl1pPr>
              <a:defRPr/>
            </a:lvl1pPr>
          </a:lstStyle>
          <a:p>
            <a:pPr>
              <a:defRPr/>
            </a:pPr>
            <a:fld id="{95F06DB2-4419-475D-AE72-214AB3E41EEF}" type="slidenum">
              <a:rPr lang="ru-RU"/>
              <a:pPr>
                <a:defRPr/>
              </a:pPr>
              <a:t>‹#›</a:t>
            </a:fld>
            <a:endParaRPr lang="ru-RU" dirty="0"/>
          </a:p>
        </p:txBody>
      </p:sp>
    </p:spTree>
    <p:extLst>
      <p:ext uri="{BB962C8B-B14F-4D97-AF65-F5344CB8AC3E}">
        <p14:creationId xmlns="" xmlns:p14="http://schemas.microsoft.com/office/powerpoint/2010/main" val="3922749326"/>
      </p:ext>
    </p:extLst>
  </p:cSld>
  <p:clrMapOvr>
    <a:masterClrMapping/>
  </p:clrMapOvr>
  <p:transition spd="slow">
    <p:zoom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оугольник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5" name="Прямоугольник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grpSp>
        <p:nvGrpSpPr>
          <p:cNvPr id="6" name="Овал 15"/>
          <p:cNvGrpSpPr>
            <a:grpSpLocks/>
          </p:cNvGrpSpPr>
          <p:nvPr/>
        </p:nvGrpSpPr>
        <p:grpSpPr bwMode="auto">
          <a:xfrm>
            <a:off x="2163763" y="2809875"/>
            <a:ext cx="231775" cy="225425"/>
            <a:chOff x="1363" y="1770"/>
            <a:chExt cx="146" cy="142"/>
          </a:xfrm>
        </p:grpSpPr>
        <p:pic>
          <p:nvPicPr>
            <p:cNvPr id="7" name="Овал 15"/>
            <p:cNvPicPr>
              <a:picLocks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363" y="1770"/>
              <a:ext cx="146" cy="14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ext Box 5"/>
            <p:cNvSpPr txBox="1">
              <a:spLocks noChangeArrowheads="1"/>
            </p:cNvSpPr>
            <p:nvPr/>
          </p:nvSpPr>
          <p:spPr bwMode="auto">
            <a:xfrm>
              <a:off x="1388" y="1792"/>
              <a:ext cx="93" cy="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solidFill>
                  <a:srgbClr val="000000"/>
                </a:solidFill>
                <a:latin typeface="Gill Sans MT" pitchFamily="34" charset="0"/>
              </a:endParaRPr>
            </a:p>
          </p:txBody>
        </p:sp>
      </p:grpSp>
      <p:sp>
        <p:nvSpPr>
          <p:cNvPr id="9" name="Овал 8"/>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ru-RU" smtClean="0"/>
              <a:t>Образец заголовка</a:t>
            </a:r>
            <a:endParaRPr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smtClean="0"/>
              <a:t>Образец текста</a:t>
            </a:r>
          </a:p>
        </p:txBody>
      </p:sp>
      <p:sp>
        <p:nvSpPr>
          <p:cNvPr id="10" name="Дата 3"/>
          <p:cNvSpPr>
            <a:spLocks noGrp="1"/>
          </p:cNvSpPr>
          <p:nvPr>
            <p:ph type="dt" sz="half" idx="10"/>
          </p:nvPr>
        </p:nvSpPr>
        <p:spPr/>
        <p:txBody>
          <a:bodyPr/>
          <a:lstStyle>
            <a:lvl1pPr>
              <a:defRPr/>
            </a:lvl1pPr>
            <a:extLst/>
          </a:lstStyle>
          <a:p>
            <a:pPr>
              <a:defRPr/>
            </a:pPr>
            <a:fld id="{B544391D-3E2B-4505-A05E-F6D9588B613C}" type="datetimeFigureOut">
              <a:rPr lang="ru-RU"/>
              <a:pPr>
                <a:defRPr/>
              </a:pPr>
              <a:t>30.05.2022</a:t>
            </a:fld>
            <a:endParaRPr lang="ru-RU" dirty="0"/>
          </a:p>
        </p:txBody>
      </p:sp>
      <p:sp>
        <p:nvSpPr>
          <p:cNvPr id="11" name="Нижний колонтитул 4"/>
          <p:cNvSpPr>
            <a:spLocks noGrp="1"/>
          </p:cNvSpPr>
          <p:nvPr>
            <p:ph type="ftr" sz="quarter" idx="11"/>
          </p:nvPr>
        </p:nvSpPr>
        <p:spPr/>
        <p:txBody>
          <a:bodyPr/>
          <a:lstStyle>
            <a:lvl1pPr>
              <a:defRPr/>
            </a:lvl1pPr>
            <a:extLst/>
          </a:lstStyle>
          <a:p>
            <a:pPr>
              <a:defRPr/>
            </a:pPr>
            <a:endParaRPr lang="ru-RU"/>
          </a:p>
        </p:txBody>
      </p:sp>
      <p:sp>
        <p:nvSpPr>
          <p:cNvPr id="12" name="Номер слайда 5"/>
          <p:cNvSpPr>
            <a:spLocks noGrp="1"/>
          </p:cNvSpPr>
          <p:nvPr>
            <p:ph type="sldNum" sz="quarter" idx="12"/>
          </p:nvPr>
        </p:nvSpPr>
        <p:spPr/>
        <p:txBody>
          <a:bodyPr/>
          <a:lstStyle>
            <a:lvl1pPr>
              <a:defRPr/>
            </a:lvl1pPr>
            <a:extLst/>
          </a:lstStyle>
          <a:p>
            <a:pPr>
              <a:defRPr/>
            </a:pPr>
            <a:fld id="{05C0C7A0-6E16-48DF-9D2B-A5383E9A8D31}" type="slidenum">
              <a:rPr lang="ru-RU"/>
              <a:pPr>
                <a:defRPr/>
              </a:pPr>
              <a:t>‹#›</a:t>
            </a:fld>
            <a:endParaRPr lang="ru-RU" dirty="0"/>
          </a:p>
        </p:txBody>
      </p:sp>
    </p:spTree>
    <p:extLst>
      <p:ext uri="{BB962C8B-B14F-4D97-AF65-F5344CB8AC3E}">
        <p14:creationId xmlns="" xmlns:p14="http://schemas.microsoft.com/office/powerpoint/2010/main" val="1654561307"/>
      </p:ext>
    </p:extLst>
  </p:cSld>
  <p:clrMapOvr>
    <a:masterClrMapping/>
  </p:clrMapOvr>
  <p:transition spd="slow">
    <p:zoom dir="in"/>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lang="ru-RU" smtClean="0"/>
              <a:t>Образец заголовка</a:t>
            </a:r>
            <a:endParaRPr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23"/>
          <p:cNvSpPr>
            <a:spLocks noGrp="1"/>
          </p:cNvSpPr>
          <p:nvPr>
            <p:ph type="dt" sz="half" idx="10"/>
          </p:nvPr>
        </p:nvSpPr>
        <p:spPr/>
        <p:txBody>
          <a:bodyPr/>
          <a:lstStyle>
            <a:lvl1pPr>
              <a:defRPr/>
            </a:lvl1pPr>
          </a:lstStyle>
          <a:p>
            <a:pPr>
              <a:defRPr/>
            </a:pPr>
            <a:fld id="{A81D0FE6-E5ED-4AB2-B06C-433CCEB3E6DA}" type="datetimeFigureOut">
              <a:rPr lang="ru-RU"/>
              <a:pPr>
                <a:defRPr/>
              </a:pPr>
              <a:t>30.05.2022</a:t>
            </a:fld>
            <a:endParaRPr lang="ru-RU" dirty="0"/>
          </a:p>
        </p:txBody>
      </p:sp>
      <p:sp>
        <p:nvSpPr>
          <p:cNvPr id="6" name="Нижний колонтитул 9"/>
          <p:cNvSpPr>
            <a:spLocks noGrp="1"/>
          </p:cNvSpPr>
          <p:nvPr>
            <p:ph type="ftr" sz="quarter" idx="11"/>
          </p:nvPr>
        </p:nvSpPr>
        <p:spPr/>
        <p:txBody>
          <a:bodyPr/>
          <a:lstStyle>
            <a:lvl1pPr>
              <a:defRPr/>
            </a:lvl1pPr>
          </a:lstStyle>
          <a:p>
            <a:pPr>
              <a:defRPr/>
            </a:pPr>
            <a:endParaRPr lang="ru-RU"/>
          </a:p>
        </p:txBody>
      </p:sp>
      <p:sp>
        <p:nvSpPr>
          <p:cNvPr id="7" name="Номер слайда 21"/>
          <p:cNvSpPr>
            <a:spLocks noGrp="1"/>
          </p:cNvSpPr>
          <p:nvPr>
            <p:ph type="sldNum" sz="quarter" idx="12"/>
          </p:nvPr>
        </p:nvSpPr>
        <p:spPr/>
        <p:txBody>
          <a:bodyPr/>
          <a:lstStyle>
            <a:lvl1pPr>
              <a:defRPr/>
            </a:lvl1pPr>
          </a:lstStyle>
          <a:p>
            <a:pPr>
              <a:defRPr/>
            </a:pPr>
            <a:fld id="{367BD16E-124F-4ACB-A88D-445032E58044}" type="slidenum">
              <a:rPr lang="ru-RU"/>
              <a:pPr>
                <a:defRPr/>
              </a:pPr>
              <a:t>‹#›</a:t>
            </a:fld>
            <a:endParaRPr lang="ru-RU" dirty="0"/>
          </a:p>
        </p:txBody>
      </p:sp>
    </p:spTree>
    <p:extLst>
      <p:ext uri="{BB962C8B-B14F-4D97-AF65-F5344CB8AC3E}">
        <p14:creationId xmlns="" xmlns:p14="http://schemas.microsoft.com/office/powerpoint/2010/main" val="1887305409"/>
      </p:ext>
    </p:extLst>
  </p:cSld>
  <p:clrMapOvr>
    <a:masterClrMapping/>
  </p:clrMapOvr>
  <p:transition spd="slow">
    <p:zoom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lstStyle>
            <a:lvl1pPr algn="ctr">
              <a:defRPr sz="4500" b="1" cap="none" baseline="0"/>
            </a:lvl1pPr>
            <a:extLst/>
          </a:lstStyle>
          <a:p>
            <a:r>
              <a:rPr lang="ru-RU" smtClean="0"/>
              <a:t>Образец заголовка</a:t>
            </a:r>
            <a:endParaRPr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lvl1pPr>
              <a:defRPr/>
            </a:lvl1pPr>
            <a:extLst/>
          </a:lstStyle>
          <a:p>
            <a:pPr>
              <a:defRPr/>
            </a:pPr>
            <a:fld id="{13B68887-B136-4D55-9BF1-8FC9B7BE535E}" type="datetimeFigureOut">
              <a:rPr lang="ru-RU"/>
              <a:pPr>
                <a:defRPr/>
              </a:pPr>
              <a:t>30.05.2022</a:t>
            </a:fld>
            <a:endParaRPr lang="ru-RU" dirty="0"/>
          </a:p>
        </p:txBody>
      </p:sp>
      <p:sp>
        <p:nvSpPr>
          <p:cNvPr id="8" name="Нижний колонтитул 7"/>
          <p:cNvSpPr>
            <a:spLocks noGrp="1"/>
          </p:cNvSpPr>
          <p:nvPr>
            <p:ph type="ftr" sz="quarter" idx="11"/>
          </p:nvPr>
        </p:nvSpPr>
        <p:spPr/>
        <p:txBody>
          <a:bodyPr/>
          <a:lstStyle>
            <a:lvl1pPr>
              <a:defRPr/>
            </a:lvl1pPr>
            <a:extLst/>
          </a:lstStyle>
          <a:p>
            <a:pPr>
              <a:defRPr/>
            </a:pPr>
            <a:endParaRPr lang="ru-RU"/>
          </a:p>
        </p:txBody>
      </p:sp>
      <p:sp>
        <p:nvSpPr>
          <p:cNvPr id="9" name="Номер слайда 8"/>
          <p:cNvSpPr>
            <a:spLocks noGrp="1"/>
          </p:cNvSpPr>
          <p:nvPr>
            <p:ph type="sldNum" sz="quarter" idx="12"/>
          </p:nvPr>
        </p:nvSpPr>
        <p:spPr/>
        <p:txBody>
          <a:bodyPr/>
          <a:lstStyle>
            <a:lvl1pPr>
              <a:defRPr/>
            </a:lvl1pPr>
            <a:extLst/>
          </a:lstStyle>
          <a:p>
            <a:pPr>
              <a:defRPr/>
            </a:pPr>
            <a:fld id="{C042E177-5DFB-4D5C-8588-7834E5ED226C}" type="slidenum">
              <a:rPr lang="ru-RU"/>
              <a:pPr>
                <a:defRPr/>
              </a:pPr>
              <a:t>‹#›</a:t>
            </a:fld>
            <a:endParaRPr lang="ru-RU" dirty="0"/>
          </a:p>
        </p:txBody>
      </p:sp>
    </p:spTree>
    <p:extLst>
      <p:ext uri="{BB962C8B-B14F-4D97-AF65-F5344CB8AC3E}">
        <p14:creationId xmlns="" xmlns:p14="http://schemas.microsoft.com/office/powerpoint/2010/main" val="3401524211"/>
      </p:ext>
    </p:extLst>
  </p:cSld>
  <p:clrMapOvr>
    <a:masterClrMapping/>
  </p:clrMapOvr>
  <p:transition spd="slow">
    <p:zoom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lang="ru-RU" smtClean="0"/>
              <a:t>Образец заголовка</a:t>
            </a:r>
            <a:endParaRPr lang="en-US"/>
          </a:p>
        </p:txBody>
      </p:sp>
      <p:sp>
        <p:nvSpPr>
          <p:cNvPr id="3" name="Дата 23"/>
          <p:cNvSpPr>
            <a:spLocks noGrp="1"/>
          </p:cNvSpPr>
          <p:nvPr>
            <p:ph type="dt" sz="half" idx="10"/>
          </p:nvPr>
        </p:nvSpPr>
        <p:spPr/>
        <p:txBody>
          <a:bodyPr/>
          <a:lstStyle>
            <a:lvl1pPr>
              <a:defRPr/>
            </a:lvl1pPr>
          </a:lstStyle>
          <a:p>
            <a:pPr>
              <a:defRPr/>
            </a:pPr>
            <a:fld id="{1ACBFFD0-192F-44EC-8729-B34F6176A68C}" type="datetimeFigureOut">
              <a:rPr lang="ru-RU"/>
              <a:pPr>
                <a:defRPr/>
              </a:pPr>
              <a:t>30.05.2022</a:t>
            </a:fld>
            <a:endParaRPr lang="ru-RU" dirty="0"/>
          </a:p>
        </p:txBody>
      </p:sp>
      <p:sp>
        <p:nvSpPr>
          <p:cNvPr id="4" name="Нижний колонтитул 9"/>
          <p:cNvSpPr>
            <a:spLocks noGrp="1"/>
          </p:cNvSpPr>
          <p:nvPr>
            <p:ph type="ftr" sz="quarter" idx="11"/>
          </p:nvPr>
        </p:nvSpPr>
        <p:spPr/>
        <p:txBody>
          <a:bodyPr/>
          <a:lstStyle>
            <a:lvl1pPr>
              <a:defRPr/>
            </a:lvl1pPr>
          </a:lstStyle>
          <a:p>
            <a:pPr>
              <a:defRPr/>
            </a:pPr>
            <a:endParaRPr lang="ru-RU"/>
          </a:p>
        </p:txBody>
      </p:sp>
      <p:sp>
        <p:nvSpPr>
          <p:cNvPr id="5" name="Номер слайда 21"/>
          <p:cNvSpPr>
            <a:spLocks noGrp="1"/>
          </p:cNvSpPr>
          <p:nvPr>
            <p:ph type="sldNum" sz="quarter" idx="12"/>
          </p:nvPr>
        </p:nvSpPr>
        <p:spPr/>
        <p:txBody>
          <a:bodyPr/>
          <a:lstStyle>
            <a:lvl1pPr>
              <a:defRPr/>
            </a:lvl1pPr>
          </a:lstStyle>
          <a:p>
            <a:pPr>
              <a:defRPr/>
            </a:pPr>
            <a:fld id="{72141CAD-B28F-4975-A498-2B1A6CFEF602}" type="slidenum">
              <a:rPr lang="ru-RU"/>
              <a:pPr>
                <a:defRPr/>
              </a:pPr>
              <a:t>‹#›</a:t>
            </a:fld>
            <a:endParaRPr lang="ru-RU" dirty="0"/>
          </a:p>
        </p:txBody>
      </p:sp>
    </p:spTree>
    <p:extLst>
      <p:ext uri="{BB962C8B-B14F-4D97-AF65-F5344CB8AC3E}">
        <p14:creationId xmlns="" xmlns:p14="http://schemas.microsoft.com/office/powerpoint/2010/main" val="331154038"/>
      </p:ext>
    </p:extLst>
  </p:cSld>
  <p:clrMapOvr>
    <a:masterClrMapping/>
  </p:clrMapOvr>
  <p:transition spd="slow">
    <p:zoom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Прямоугольник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3" name="Прямоугольник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4" name="Дата 1"/>
          <p:cNvSpPr>
            <a:spLocks noGrp="1"/>
          </p:cNvSpPr>
          <p:nvPr>
            <p:ph type="dt" sz="half" idx="10"/>
          </p:nvPr>
        </p:nvSpPr>
        <p:spPr/>
        <p:txBody>
          <a:bodyPr/>
          <a:lstStyle>
            <a:lvl1pPr>
              <a:defRPr/>
            </a:lvl1pPr>
            <a:extLst/>
          </a:lstStyle>
          <a:p>
            <a:pPr>
              <a:defRPr/>
            </a:pPr>
            <a:fld id="{95DE6E04-8EB9-40AD-8F64-65C7848B7305}" type="datetimeFigureOut">
              <a:rPr lang="ru-RU"/>
              <a:pPr>
                <a:defRPr/>
              </a:pPr>
              <a:t>30.05.2022</a:t>
            </a:fld>
            <a:endParaRPr lang="ru-RU" dirty="0"/>
          </a:p>
        </p:txBody>
      </p:sp>
      <p:sp>
        <p:nvSpPr>
          <p:cNvPr id="5" name="Нижний колонтитул 2"/>
          <p:cNvSpPr>
            <a:spLocks noGrp="1"/>
          </p:cNvSpPr>
          <p:nvPr>
            <p:ph type="ftr" sz="quarter" idx="11"/>
          </p:nvPr>
        </p:nvSpPr>
        <p:spPr/>
        <p:txBody>
          <a:bodyPr/>
          <a:lstStyle>
            <a:lvl1pPr>
              <a:defRPr/>
            </a:lvl1pPr>
            <a:extLst/>
          </a:lstStyle>
          <a:p>
            <a:pPr>
              <a:defRPr/>
            </a:pPr>
            <a:endParaRPr lang="ru-RU"/>
          </a:p>
        </p:txBody>
      </p:sp>
      <p:sp>
        <p:nvSpPr>
          <p:cNvPr id="6" name="Номер слайда 3"/>
          <p:cNvSpPr>
            <a:spLocks noGrp="1"/>
          </p:cNvSpPr>
          <p:nvPr>
            <p:ph type="sldNum" sz="quarter" idx="12"/>
          </p:nvPr>
        </p:nvSpPr>
        <p:spPr/>
        <p:txBody>
          <a:bodyPr/>
          <a:lstStyle>
            <a:lvl1pPr>
              <a:defRPr/>
            </a:lvl1pPr>
            <a:extLst/>
          </a:lstStyle>
          <a:p>
            <a:pPr>
              <a:defRPr/>
            </a:pPr>
            <a:fld id="{1B75CE31-3262-4001-A4BC-9C6C983D3B99}" type="slidenum">
              <a:rPr lang="ru-RU"/>
              <a:pPr>
                <a:defRPr/>
              </a:pPr>
              <a:t>‹#›</a:t>
            </a:fld>
            <a:endParaRPr lang="ru-RU" dirty="0"/>
          </a:p>
        </p:txBody>
      </p:sp>
    </p:spTree>
    <p:extLst>
      <p:ext uri="{BB962C8B-B14F-4D97-AF65-F5344CB8AC3E}">
        <p14:creationId xmlns="" xmlns:p14="http://schemas.microsoft.com/office/powerpoint/2010/main" val="3454228785"/>
      </p:ext>
    </p:extLst>
  </p:cSld>
  <p:clrMapOvr>
    <a:masterClrMapping/>
  </p:clrMapOvr>
  <p:transition spd="slow">
    <p:zoom dir="in"/>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ru-RU" smtClean="0"/>
              <a:t>Образец заголовка</a:t>
            </a:r>
            <a:endParaRPr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lvl1pPr>
              <a:defRPr/>
            </a:lvl1pPr>
            <a:extLst/>
          </a:lstStyle>
          <a:p>
            <a:pPr>
              <a:defRPr/>
            </a:pPr>
            <a:fld id="{B1BB066F-A090-44CD-A2FB-F8761733FB6C}" type="datetimeFigureOut">
              <a:rPr lang="ru-RU"/>
              <a:pPr>
                <a:defRPr/>
              </a:pPr>
              <a:t>30.05.2022</a:t>
            </a:fld>
            <a:endParaRPr lang="ru-RU" dirty="0"/>
          </a:p>
        </p:txBody>
      </p:sp>
      <p:sp>
        <p:nvSpPr>
          <p:cNvPr id="6" name="Нижний колонтитул 5"/>
          <p:cNvSpPr>
            <a:spLocks noGrp="1"/>
          </p:cNvSpPr>
          <p:nvPr>
            <p:ph type="ftr" sz="quarter" idx="11"/>
          </p:nvPr>
        </p:nvSpPr>
        <p:spPr/>
        <p:txBody>
          <a:bodyPr/>
          <a:lstStyle>
            <a:lvl1pPr>
              <a:defRPr/>
            </a:lvl1pPr>
            <a:extLst/>
          </a:lstStyle>
          <a:p>
            <a:pPr>
              <a:defRPr/>
            </a:pPr>
            <a:endParaRPr lang="ru-RU"/>
          </a:p>
        </p:txBody>
      </p:sp>
      <p:sp>
        <p:nvSpPr>
          <p:cNvPr id="7" name="Номер слайда 6"/>
          <p:cNvSpPr>
            <a:spLocks noGrp="1"/>
          </p:cNvSpPr>
          <p:nvPr>
            <p:ph type="sldNum" sz="quarter" idx="12"/>
          </p:nvPr>
        </p:nvSpPr>
        <p:spPr/>
        <p:txBody>
          <a:bodyPr/>
          <a:lstStyle>
            <a:lvl1pPr>
              <a:defRPr/>
            </a:lvl1pPr>
            <a:extLst/>
          </a:lstStyle>
          <a:p>
            <a:pPr>
              <a:defRPr/>
            </a:pPr>
            <a:fld id="{B830A83B-8833-4405-83E9-E33795C817CA}" type="slidenum">
              <a:rPr lang="ru-RU"/>
              <a:pPr>
                <a:defRPr/>
              </a:pPr>
              <a:t>‹#›</a:t>
            </a:fld>
            <a:endParaRPr lang="ru-RU" dirty="0"/>
          </a:p>
        </p:txBody>
      </p:sp>
    </p:spTree>
    <p:extLst>
      <p:ext uri="{BB962C8B-B14F-4D97-AF65-F5344CB8AC3E}">
        <p14:creationId xmlns="" xmlns:p14="http://schemas.microsoft.com/office/powerpoint/2010/main" val="2211861581"/>
      </p:ext>
    </p:extLst>
  </p:cSld>
  <p:clrMapOvr>
    <a:masterClrMapping/>
  </p:clrMapOvr>
  <p:transition spd="slow">
    <p:zoom dir="in"/>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5" name="Прямоугольник 12"/>
          <p:cNvGrpSpPr>
            <a:grpSpLocks/>
          </p:cNvGrpSpPr>
          <p:nvPr/>
        </p:nvGrpSpPr>
        <p:grpSpPr bwMode="auto">
          <a:xfrm>
            <a:off x="646113" y="969963"/>
            <a:ext cx="4803775" cy="4802187"/>
            <a:chOff x="407" y="611"/>
            <a:chExt cx="3026" cy="3025"/>
          </a:xfrm>
        </p:grpSpPr>
        <p:pic>
          <p:nvPicPr>
            <p:cNvPr id="6" name="Прямоугольник 12"/>
            <p:cNvPicPr>
              <a:picLocks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07" y="611"/>
              <a:ext cx="3026" cy="3025"/>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 Box 3"/>
            <p:cNvSpPr txBox="1">
              <a:spLocks noChangeArrowheads="1"/>
            </p:cNvSpPr>
            <p:nvPr/>
          </p:nvSpPr>
          <p:spPr bwMode="auto">
            <a:xfrm>
              <a:off x="480" y="672"/>
              <a:ext cx="2880" cy="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tIns="274320"/>
            <a:lstStyle>
              <a:lvl1pPr indent="-282575"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ts val="3000"/>
                </a:lnSpc>
                <a:spcBef>
                  <a:spcPts val="600"/>
                </a:spcBef>
                <a:buClr>
                  <a:schemeClr val="accent1"/>
                </a:buClr>
                <a:buSzPct val="80000"/>
                <a:buFont typeface="Wingdings 2" pitchFamily="18" charset="2"/>
                <a:buNone/>
              </a:pPr>
              <a:endParaRPr lang="en-US" sz="3200">
                <a:latin typeface="Gill Sans MT" pitchFamily="34" charset="0"/>
              </a:endParaRPr>
            </a:p>
          </p:txBody>
        </p:sp>
      </p:grpSp>
      <p:sp>
        <p:nvSpPr>
          <p:cNvPr id="8" name="Блок-схема: процесс 7"/>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9" name="Блок-схема: процесс 8"/>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ru-RU" smtClean="0"/>
              <a:t>Образец заголовка</a:t>
            </a:r>
            <a:endParaRPr lang="en-US"/>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ru-RU" noProof="0" dirty="0" smtClean="0"/>
              <a:t>Вставка рисунка</a:t>
            </a:r>
            <a:endParaRPr lang="en-US" noProof="0"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ru-RU" smtClean="0"/>
              <a:t>Образец текста</a:t>
            </a:r>
          </a:p>
        </p:txBody>
      </p:sp>
      <p:sp>
        <p:nvSpPr>
          <p:cNvPr id="10" name="Дата 4"/>
          <p:cNvSpPr>
            <a:spLocks noGrp="1"/>
          </p:cNvSpPr>
          <p:nvPr>
            <p:ph type="dt" sz="half" idx="10"/>
          </p:nvPr>
        </p:nvSpPr>
        <p:spPr/>
        <p:txBody>
          <a:bodyPr/>
          <a:lstStyle>
            <a:lvl1pPr>
              <a:defRPr/>
            </a:lvl1pPr>
            <a:extLst/>
          </a:lstStyle>
          <a:p>
            <a:pPr>
              <a:defRPr/>
            </a:pPr>
            <a:fld id="{80F89F02-9CB2-4576-BED0-C12FBD344CC4}" type="datetimeFigureOut">
              <a:rPr lang="ru-RU"/>
              <a:pPr>
                <a:defRPr/>
              </a:pPr>
              <a:t>30.05.2022</a:t>
            </a:fld>
            <a:endParaRPr lang="ru-RU" dirty="0"/>
          </a:p>
        </p:txBody>
      </p:sp>
      <p:sp>
        <p:nvSpPr>
          <p:cNvPr id="11" name="Нижний колонтитул 5"/>
          <p:cNvSpPr>
            <a:spLocks noGrp="1"/>
          </p:cNvSpPr>
          <p:nvPr>
            <p:ph type="ftr" sz="quarter" idx="11"/>
          </p:nvPr>
        </p:nvSpPr>
        <p:spPr/>
        <p:txBody>
          <a:bodyPr/>
          <a:lstStyle>
            <a:lvl1pPr>
              <a:defRPr/>
            </a:lvl1pPr>
            <a:extLst/>
          </a:lstStyle>
          <a:p>
            <a:pPr>
              <a:defRPr/>
            </a:pPr>
            <a:endParaRPr lang="ru-RU"/>
          </a:p>
        </p:txBody>
      </p:sp>
      <p:sp>
        <p:nvSpPr>
          <p:cNvPr id="12" name="Номер слайда 6"/>
          <p:cNvSpPr>
            <a:spLocks noGrp="1"/>
          </p:cNvSpPr>
          <p:nvPr>
            <p:ph type="sldNum" sz="quarter" idx="12"/>
          </p:nvPr>
        </p:nvSpPr>
        <p:spPr/>
        <p:txBody>
          <a:bodyPr/>
          <a:lstStyle>
            <a:lvl1pPr>
              <a:defRPr/>
            </a:lvl1pPr>
            <a:extLst/>
          </a:lstStyle>
          <a:p>
            <a:pPr>
              <a:defRPr/>
            </a:pPr>
            <a:fld id="{7F0FE3BC-35F0-4AD5-8516-264F79CFB51B}" type="slidenum">
              <a:rPr lang="ru-RU"/>
              <a:pPr>
                <a:defRPr/>
              </a:pPr>
              <a:t>‹#›</a:t>
            </a:fld>
            <a:endParaRPr lang="ru-RU" dirty="0"/>
          </a:p>
        </p:txBody>
      </p:sp>
    </p:spTree>
    <p:extLst>
      <p:ext uri="{BB962C8B-B14F-4D97-AF65-F5344CB8AC3E}">
        <p14:creationId xmlns="" xmlns:p14="http://schemas.microsoft.com/office/powerpoint/2010/main" val="170058400"/>
      </p:ext>
    </p:extLst>
  </p:cSld>
  <p:clrMapOvr>
    <a:masterClrMapping/>
  </p:clrMapOvr>
  <p:transition spd="slow">
    <p:zoom dir="in"/>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Пирог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8" name="Овал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grpSp>
        <p:nvGrpSpPr>
          <p:cNvPr id="11" name="Кольцо 10"/>
          <p:cNvGrpSpPr>
            <a:grpSpLocks/>
          </p:cNvGrpSpPr>
          <p:nvPr/>
        </p:nvGrpSpPr>
        <p:grpSpPr bwMode="auto">
          <a:xfrm>
            <a:off x="165100" y="1036638"/>
            <a:ext cx="1169988" cy="1169987"/>
            <a:chOff x="104" y="653"/>
            <a:chExt cx="737" cy="737"/>
          </a:xfrm>
        </p:grpSpPr>
        <p:pic>
          <p:nvPicPr>
            <p:cNvPr id="5124" name="Кольцо 10"/>
            <p:cNvPicPr>
              <a:picLocks noChangeArrowheads="1"/>
            </p:cNvPicPr>
            <p:nvPr/>
          </p:nvPicPr>
          <p:blipFill>
            <a:blip r:embed="rId14" cstate="print">
              <a:extLst>
                <a:ext uri="{28A0092B-C50C-407E-A947-70E740481C1C}">
                  <a14:useLocalDpi xmlns="" xmlns:a14="http://schemas.microsoft.com/office/drawing/2010/main" val="0"/>
                </a:ext>
              </a:extLst>
            </a:blip>
            <a:srcRect/>
            <a:stretch>
              <a:fillRect/>
            </a:stretch>
          </p:blipFill>
          <p:spPr bwMode="auto">
            <a:xfrm>
              <a:off x="104" y="653"/>
              <a:ext cx="737" cy="737"/>
            </a:xfrm>
            <a:prstGeom prst="rect">
              <a:avLst/>
            </a:prstGeom>
            <a:noFill/>
            <a:extLst>
              <a:ext uri="{909E8E84-426E-40DD-AFC4-6F175D3DCCD1}">
                <a14:hiddenFill xmlns="" xmlns:a14="http://schemas.microsoft.com/office/drawing/2010/main">
                  <a:solidFill>
                    <a:srgbClr val="FFFFFF"/>
                  </a:solidFill>
                </a14:hiddenFill>
              </a:ext>
            </a:extLst>
          </p:spPr>
        </p:pic>
        <p:sp>
          <p:nvSpPr>
            <p:cNvPr id="5125" name="Text Box 5"/>
            <p:cNvSpPr txBox="1">
              <a:spLocks noChangeArrowheads="1"/>
            </p:cNvSpPr>
            <p:nvPr/>
          </p:nvSpPr>
          <p:spPr bwMode="auto">
            <a:xfrm rot="2315674">
              <a:off x="219" y="766"/>
              <a:ext cx="501" cy="4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solidFill>
                  <a:srgbClr val="FFFFFF"/>
                </a:solidFill>
                <a:latin typeface="Gill Sans MT" pitchFamily="34" charset="0"/>
              </a:endParaRPr>
            </a:p>
          </p:txBody>
        </p:sp>
      </p:grpSp>
      <p:sp>
        <p:nvSpPr>
          <p:cNvPr id="12" name="Прямоугольник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5" name="Заголовок 4"/>
          <p:cNvSpPr>
            <a:spLocks noGrp="1"/>
          </p:cNvSpPr>
          <p:nvPr>
            <p:ph type="title"/>
          </p:nvPr>
        </p:nvSpPr>
        <p:spPr>
          <a:xfrm>
            <a:off x="1435100" y="274638"/>
            <a:ext cx="7499350" cy="1143000"/>
          </a:xfrm>
          <a:prstGeom prst="rect">
            <a:avLst/>
          </a:prstGeom>
        </p:spPr>
        <p:txBody>
          <a:bodyPr anchor="ctr">
            <a:normAutofit/>
          </a:bodyPr>
          <a:lstStyle>
            <a:extLst/>
          </a:lstStyle>
          <a:p>
            <a:r>
              <a:rPr lang="ru-RU" smtClean="0"/>
              <a:t>Образец заголовка</a:t>
            </a:r>
            <a:endParaRPr lang="en-US"/>
          </a:p>
        </p:txBody>
      </p:sp>
      <p:sp>
        <p:nvSpPr>
          <p:cNvPr id="5129" name="Текст 8"/>
          <p:cNvSpPr>
            <a:spLocks noGrp="1"/>
          </p:cNvSpPr>
          <p:nvPr>
            <p:ph type="body" idx="1"/>
          </p:nvPr>
        </p:nvSpPr>
        <p:spPr bwMode="auto">
          <a:xfrm>
            <a:off x="1435100" y="1447800"/>
            <a:ext cx="7499350" cy="480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chemeClr val="bg2">
                    <a:shade val="50000"/>
                    <a:satMod val="200000"/>
                  </a:schemeClr>
                </a:solidFill>
                <a:latin typeface="+mn-lt"/>
              </a:defRPr>
            </a:lvl1pPr>
            <a:extLst/>
          </a:lstStyle>
          <a:p>
            <a:pPr>
              <a:defRPr/>
            </a:pPr>
            <a:fld id="{CD36563A-EDBC-40C3-9DAD-C8B8FB443A50}" type="datetimeFigureOut">
              <a:rPr lang="ru-RU"/>
              <a:pPr>
                <a:defRPr/>
              </a:pPr>
              <a:t>30.05.2022</a:t>
            </a:fld>
            <a:endParaRPr lang="ru-RU" dirty="0"/>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endParaRPr lang="ru-RU"/>
          </a:p>
        </p:txBody>
      </p:sp>
      <p:sp>
        <p:nvSpPr>
          <p:cNvPr id="22" name="Номер слайда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fld id="{1EEAE0C0-4A41-46F5-8FEF-740C233DF3AD}" type="slidenum">
              <a:rPr lang="ru-RU"/>
              <a:pPr>
                <a:defRPr/>
              </a:pPr>
              <a:t>‹#›</a:t>
            </a:fld>
            <a:endParaRPr lang="ru-RU" dirty="0"/>
          </a:p>
        </p:txBody>
      </p:sp>
      <p:sp>
        <p:nvSpPr>
          <p:cNvPr id="15" name="Прямоугольник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3734" r:id="rId1"/>
    <p:sldLayoutId id="2147483729" r:id="rId2"/>
    <p:sldLayoutId id="2147483735" r:id="rId3"/>
    <p:sldLayoutId id="2147483730" r:id="rId4"/>
    <p:sldLayoutId id="2147483736" r:id="rId5"/>
    <p:sldLayoutId id="2147483731" r:id="rId6"/>
    <p:sldLayoutId id="2147483737" r:id="rId7"/>
    <p:sldLayoutId id="2147483738" r:id="rId8"/>
    <p:sldLayoutId id="2147483739" r:id="rId9"/>
    <p:sldLayoutId id="2147483732" r:id="rId10"/>
    <p:sldLayoutId id="2147483733" r:id="rId11"/>
  </p:sldLayoutIdLst>
  <p:transition spd="slow">
    <p:zoom dir="in"/>
  </p:transition>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Corbel" pitchFamily="34" charset="0"/>
        </a:defRPr>
      </a:lvl2pPr>
      <a:lvl3pPr algn="l" rtl="0" eaLnBrk="0" fontAlgn="base" hangingPunct="0">
        <a:spcBef>
          <a:spcPct val="0"/>
        </a:spcBef>
        <a:spcAft>
          <a:spcPct val="0"/>
        </a:spcAft>
        <a:defRPr sz="4300">
          <a:solidFill>
            <a:srgbClr val="572314"/>
          </a:solidFill>
          <a:latin typeface="Corbel" pitchFamily="34" charset="0"/>
        </a:defRPr>
      </a:lvl3pPr>
      <a:lvl4pPr algn="l" rtl="0" eaLnBrk="0" fontAlgn="base" hangingPunct="0">
        <a:spcBef>
          <a:spcPct val="0"/>
        </a:spcBef>
        <a:spcAft>
          <a:spcPct val="0"/>
        </a:spcAft>
        <a:defRPr sz="4300">
          <a:solidFill>
            <a:srgbClr val="572314"/>
          </a:solidFill>
          <a:latin typeface="Corbel" pitchFamily="34" charset="0"/>
        </a:defRPr>
      </a:lvl4pPr>
      <a:lvl5pPr algn="l" rtl="0" eaLnBrk="0" fontAlgn="base" hangingPunct="0">
        <a:spcBef>
          <a:spcPct val="0"/>
        </a:spcBef>
        <a:spcAft>
          <a:spcPct val="0"/>
        </a:spcAft>
        <a:defRPr sz="4300">
          <a:solidFill>
            <a:srgbClr val="572314"/>
          </a:solidFill>
          <a:latin typeface="Corbel" pitchFamily="34" charset="0"/>
        </a:defRPr>
      </a:lvl5pPr>
      <a:lvl6pPr marL="457200" algn="l" rtl="0" fontAlgn="base">
        <a:spcBef>
          <a:spcPct val="0"/>
        </a:spcBef>
        <a:spcAft>
          <a:spcPct val="0"/>
        </a:spcAft>
        <a:defRPr sz="4300">
          <a:solidFill>
            <a:srgbClr val="572314"/>
          </a:solidFill>
          <a:latin typeface="Corbel" pitchFamily="34" charset="0"/>
        </a:defRPr>
      </a:lvl6pPr>
      <a:lvl7pPr marL="914400" algn="l" rtl="0" fontAlgn="base">
        <a:spcBef>
          <a:spcPct val="0"/>
        </a:spcBef>
        <a:spcAft>
          <a:spcPct val="0"/>
        </a:spcAft>
        <a:defRPr sz="4300">
          <a:solidFill>
            <a:srgbClr val="572314"/>
          </a:solidFill>
          <a:latin typeface="Corbel" pitchFamily="34" charset="0"/>
        </a:defRPr>
      </a:lvl7pPr>
      <a:lvl8pPr marL="1371600" algn="l" rtl="0" fontAlgn="base">
        <a:spcBef>
          <a:spcPct val="0"/>
        </a:spcBef>
        <a:spcAft>
          <a:spcPct val="0"/>
        </a:spcAft>
        <a:defRPr sz="4300">
          <a:solidFill>
            <a:srgbClr val="572314"/>
          </a:solidFill>
          <a:latin typeface="Corbel" pitchFamily="34" charset="0"/>
        </a:defRPr>
      </a:lvl8pPr>
      <a:lvl9pPr marL="1828800" algn="l" rtl="0" fontAlgn="base">
        <a:spcBef>
          <a:spcPct val="0"/>
        </a:spcBef>
        <a:spcAft>
          <a:spcPct val="0"/>
        </a:spcAft>
        <a:defRPr sz="4300">
          <a:solidFill>
            <a:srgbClr val="572314"/>
          </a:solidFill>
          <a:latin typeface="Corbel"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1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eg"/></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 Id="rId5" Type="http://schemas.openxmlformats.org/officeDocument/2006/relationships/image" Target="../media/image55.jpeg"/><Relationship Id="rId4" Type="http://schemas.openxmlformats.org/officeDocument/2006/relationships/image" Target="../media/image5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_rels/slide2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58.jpeg"/></Relationships>
</file>

<file path=ppt/slides/_rels/slide2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2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7.xml"/><Relationship Id="rId5" Type="http://schemas.openxmlformats.org/officeDocument/2006/relationships/image" Target="../media/image76.jpeg"/><Relationship Id="rId4" Type="http://schemas.openxmlformats.org/officeDocument/2006/relationships/image" Target="../media/image75.jpeg"/></Relationships>
</file>

<file path=ppt/slides/_rels/slide2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7.xml"/><Relationship Id="rId5" Type="http://schemas.openxmlformats.org/officeDocument/2006/relationships/image" Target="../media/image80.png"/><Relationship Id="rId4" Type="http://schemas.openxmlformats.org/officeDocument/2006/relationships/image" Target="../media/image79.jpe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 Id="rId5" Type="http://schemas.openxmlformats.org/officeDocument/2006/relationships/image" Target="../media/image87.jpeg"/><Relationship Id="rId4" Type="http://schemas.openxmlformats.org/officeDocument/2006/relationships/image" Target="../media/image86.jpe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91.jpeg"/><Relationship Id="rId2"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90.jpeg"/><Relationship Id="rId5" Type="http://schemas.openxmlformats.org/officeDocument/2006/relationships/image" Target="../media/image33.jpeg"/><Relationship Id="rId4" Type="http://schemas.openxmlformats.org/officeDocument/2006/relationships/image" Target="../media/image89.jpeg"/></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9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image" Target="../media/image92.jpeg"/></Relationships>
</file>

<file path=ppt/slides/_rels/slide3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png"/><Relationship Id="rId1" Type="http://schemas.openxmlformats.org/officeDocument/2006/relationships/slideLayout" Target="../slideLayouts/slideLayout7.xml"/><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image" Target="../media/image98.jpeg"/></Relationships>
</file>

<file path=ppt/slides/_rels/slide36.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Рисунок 3" descr="putin_580.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pic>
      <p:pic>
        <p:nvPicPr>
          <p:cNvPr id="5" name="Прямоугольник 4"/>
          <p:cNvPicPr>
            <a:picLocks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2863" y="-6350"/>
            <a:ext cx="4217988" cy="9345613"/>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Рисунок 5" descr="15148.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950075" y="-6350"/>
            <a:ext cx="2200275" cy="1658938"/>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
          <p:cNvSpPr txBox="1">
            <a:spLocks noChangeArrowheads="1"/>
          </p:cNvSpPr>
          <p:nvPr/>
        </p:nvSpPr>
        <p:spPr bwMode="auto">
          <a:xfrm>
            <a:off x="285750" y="214313"/>
            <a:ext cx="8572500" cy="1631950"/>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3. Уже 10 лет, как не было СССР, а у России всё не было </a:t>
            </a:r>
            <a:r>
              <a:rPr lang="ru-RU" sz="2000" b="1" i="1">
                <a:solidFill>
                  <a:srgbClr val="FF0000"/>
                </a:solidFill>
                <a:latin typeface="Corbel" pitchFamily="34" charset="0"/>
              </a:rPr>
              <a:t>национальных символов</a:t>
            </a:r>
            <a:r>
              <a:rPr lang="ru-RU" sz="2000" b="1" i="1">
                <a:latin typeface="Corbel" pitchFamily="34" charset="0"/>
              </a:rPr>
              <a:t>. В качестве герба использовался герб РСФСР, а в качестве флага, флаг Российской империи. По инициативе Путина в 2000 г., Россия </a:t>
            </a:r>
            <a:r>
              <a:rPr lang="ru-RU" sz="2000" b="1" i="1">
                <a:solidFill>
                  <a:srgbClr val="FF0000"/>
                </a:solidFill>
                <a:latin typeface="Corbel" pitchFamily="34" charset="0"/>
              </a:rPr>
              <a:t>получила национальные символы, отражающие ее многовековую историю.</a:t>
            </a:r>
          </a:p>
        </p:txBody>
      </p:sp>
      <p:pic>
        <p:nvPicPr>
          <p:cNvPr id="3" name="Рисунок 2" descr="ru127.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54013" y="2066925"/>
            <a:ext cx="2365375" cy="2371725"/>
          </a:xfrm>
          <a:prstGeom prst="rect">
            <a:avLst/>
          </a:prstGeom>
          <a:noFill/>
          <a:extLst>
            <a:ext uri="{909E8E84-426E-40DD-AFC4-6F175D3DCCD1}">
              <a14:hiddenFill xmlns="" xmlns:a14="http://schemas.microsoft.com/office/drawing/2010/main">
                <a:solidFill>
                  <a:srgbClr val="FFFFFF"/>
                </a:solidFill>
              </a14:hiddenFill>
            </a:ext>
          </a:extLst>
        </p:spPr>
      </p:pic>
      <p:pic>
        <p:nvPicPr>
          <p:cNvPr id="21508" name="Рисунок 3" descr="GimnRos.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214813" y="2428875"/>
            <a:ext cx="4765675" cy="314325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5" name="Рисунок 4" descr="49751477_rf1t.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06438" y="4492625"/>
            <a:ext cx="1639887" cy="1944688"/>
          </a:xfrm>
          <a:prstGeom prst="rect">
            <a:avLst/>
          </a:prstGeom>
          <a:noFill/>
          <a:extLst>
            <a:ext uri="{909E8E84-426E-40DD-AFC4-6F175D3DCCD1}">
              <a14:hiddenFill xmlns="" xmlns:a14="http://schemas.microsoft.com/office/drawing/2010/main">
                <a:solidFill>
                  <a:srgbClr val="FFFFFF"/>
                </a:solidFill>
              </a14:hiddenFill>
            </a:ext>
          </a:extLst>
        </p:spPr>
      </p:pic>
      <p:sp>
        <p:nvSpPr>
          <p:cNvPr id="21510" name="TextBox 5"/>
          <p:cNvSpPr txBox="1">
            <a:spLocks noChangeArrowheads="1"/>
          </p:cNvSpPr>
          <p:nvPr/>
        </p:nvSpPr>
        <p:spPr bwMode="auto">
          <a:xfrm>
            <a:off x="3857625" y="6072188"/>
            <a:ext cx="4286250" cy="369887"/>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Символы России, принятые в 2000 г.</a:t>
            </a:r>
          </a:p>
        </p:txBody>
      </p:sp>
    </p:spTree>
  </p:cSld>
  <p:clrMapOvr>
    <a:masterClrMapping/>
  </p:clrMapOvr>
  <p:transition spd="slow">
    <p:zoom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1"/>
          <p:cNvSpPr txBox="1">
            <a:spLocks noChangeArrowheads="1"/>
          </p:cNvSpPr>
          <p:nvPr/>
        </p:nvSpPr>
        <p:spPr bwMode="auto">
          <a:xfrm>
            <a:off x="285750" y="214313"/>
            <a:ext cx="8572500" cy="1938337"/>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4. Произошли перемены в экономике. Россия начала </a:t>
            </a:r>
            <a:r>
              <a:rPr lang="ru-RU" sz="2000" b="1" i="1">
                <a:solidFill>
                  <a:srgbClr val="FF0000"/>
                </a:solidFill>
                <a:latin typeface="Corbel" pitchFamily="34" charset="0"/>
              </a:rPr>
              <a:t>выплачивать долги </a:t>
            </a:r>
            <a:r>
              <a:rPr lang="ru-RU" sz="2000" b="1" i="1">
                <a:latin typeface="Corbel" pitchFamily="34" charset="0"/>
              </a:rPr>
              <a:t>западным странам. Темпы </a:t>
            </a:r>
            <a:r>
              <a:rPr lang="ru-RU" sz="2000" b="1" i="1">
                <a:solidFill>
                  <a:srgbClr val="FF0000"/>
                </a:solidFill>
                <a:latin typeface="Corbel" pitchFamily="34" charset="0"/>
              </a:rPr>
              <a:t>роста экономики </a:t>
            </a:r>
            <a:r>
              <a:rPr lang="ru-RU" sz="2000" b="1" i="1">
                <a:latin typeface="Corbel" pitchFamily="34" charset="0"/>
              </a:rPr>
              <a:t>были колоссальными, </a:t>
            </a:r>
            <a:r>
              <a:rPr lang="ru-RU" sz="2000" b="1" i="1">
                <a:solidFill>
                  <a:srgbClr val="FF0000"/>
                </a:solidFill>
                <a:latin typeface="Corbel" pitchFamily="34" charset="0"/>
              </a:rPr>
              <a:t>впервые за 30 лет. </a:t>
            </a:r>
            <a:r>
              <a:rPr lang="ru-RU" sz="2000" b="1" i="1">
                <a:latin typeface="Corbel" pitchFamily="34" charset="0"/>
              </a:rPr>
              <a:t>Росли реальные доходы населения. </a:t>
            </a:r>
            <a:r>
              <a:rPr lang="ru-RU" sz="2000" b="1" i="1">
                <a:solidFill>
                  <a:srgbClr val="FF0000"/>
                </a:solidFill>
                <a:latin typeface="Corbel" pitchFamily="34" charset="0"/>
              </a:rPr>
              <a:t>Доходы бюджета превышали расходы</a:t>
            </a:r>
            <a:r>
              <a:rPr lang="ru-RU" sz="2000" b="1" i="1">
                <a:latin typeface="Corbel" pitchFamily="34" charset="0"/>
              </a:rPr>
              <a:t>. Проведена аграрная реформа, развивался бизнес, внедрялись новейшие технологии. Росли пенсии и зарплаты.</a:t>
            </a:r>
            <a:endParaRPr lang="ru-RU" sz="2000" b="1" i="1">
              <a:solidFill>
                <a:srgbClr val="FF0000"/>
              </a:solidFill>
              <a:latin typeface="Corbel" pitchFamily="34" charset="0"/>
            </a:endParaRPr>
          </a:p>
        </p:txBody>
      </p:sp>
      <p:pic>
        <p:nvPicPr>
          <p:cNvPr id="22531" name="Рисунок 2" descr="182778207.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357313" y="2286000"/>
            <a:ext cx="6572250" cy="43434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
          <p:cNvSpPr txBox="1">
            <a:spLocks noChangeArrowheads="1"/>
          </p:cNvSpPr>
          <p:nvPr/>
        </p:nvSpPr>
        <p:spPr bwMode="auto">
          <a:xfrm>
            <a:off x="285750" y="214313"/>
            <a:ext cx="8572500" cy="1631950"/>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5. В день вступления Путина на пост главы правительства чеченские боевики </a:t>
            </a:r>
            <a:r>
              <a:rPr lang="ru-RU" sz="2000" b="1" i="1">
                <a:solidFill>
                  <a:srgbClr val="FF0000"/>
                </a:solidFill>
                <a:latin typeface="Corbel" pitchFamily="34" charset="0"/>
              </a:rPr>
              <a:t>вторглись в Дагестан</a:t>
            </a:r>
            <a:r>
              <a:rPr lang="ru-RU" sz="2000" b="1" i="1">
                <a:latin typeface="Corbel" pitchFamily="34" charset="0"/>
              </a:rPr>
              <a:t>, провозгласив имамат. Путин провозгласил начало </a:t>
            </a:r>
            <a:r>
              <a:rPr lang="ru-RU" sz="2000" b="1" i="1">
                <a:solidFill>
                  <a:srgbClr val="FF0000"/>
                </a:solidFill>
                <a:latin typeface="Corbel" pitchFamily="34" charset="0"/>
              </a:rPr>
              <a:t>контртеррорестической операции</a:t>
            </a:r>
            <a:r>
              <a:rPr lang="ru-RU" sz="2000" b="1" i="1">
                <a:latin typeface="Corbel" pitchFamily="34" charset="0"/>
              </a:rPr>
              <a:t>, началась </a:t>
            </a:r>
            <a:r>
              <a:rPr lang="ru-RU" sz="2000" b="1" i="1">
                <a:solidFill>
                  <a:srgbClr val="FF0000"/>
                </a:solidFill>
                <a:latin typeface="Corbel" pitchFamily="34" charset="0"/>
              </a:rPr>
              <a:t>вторая чеченская война</a:t>
            </a:r>
            <a:r>
              <a:rPr lang="ru-RU" sz="2000" b="1" i="1">
                <a:latin typeface="Corbel" pitchFamily="34" charset="0"/>
              </a:rPr>
              <a:t>. Боевики ответили терактами в Москве, Волгодонске и Буйнакске.</a:t>
            </a:r>
            <a:endParaRPr lang="ru-RU" sz="2000" b="1" i="1">
              <a:solidFill>
                <a:srgbClr val="FF0000"/>
              </a:solidFill>
              <a:latin typeface="Corbel" pitchFamily="34" charset="0"/>
            </a:endParaRPr>
          </a:p>
        </p:txBody>
      </p:sp>
      <p:pic>
        <p:nvPicPr>
          <p:cNvPr id="23555" name="Рисунок 2" descr="Волгодонск 99.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4313" y="2214563"/>
            <a:ext cx="5000625" cy="32385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23556" name="Рисунок 3" descr="Москва улица Гурьянова.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929313" y="1928813"/>
            <a:ext cx="2676525" cy="401796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23557" name="TextBox 4"/>
          <p:cNvSpPr txBox="1">
            <a:spLocks noChangeArrowheads="1"/>
          </p:cNvSpPr>
          <p:nvPr/>
        </p:nvSpPr>
        <p:spPr bwMode="auto">
          <a:xfrm>
            <a:off x="571500" y="5643563"/>
            <a:ext cx="4214813" cy="369887"/>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Волгодонск 1999 г.</a:t>
            </a:r>
          </a:p>
        </p:txBody>
      </p:sp>
      <p:sp>
        <p:nvSpPr>
          <p:cNvPr id="23558" name="TextBox 5"/>
          <p:cNvSpPr txBox="1">
            <a:spLocks noChangeArrowheads="1"/>
          </p:cNvSpPr>
          <p:nvPr/>
        </p:nvSpPr>
        <p:spPr bwMode="auto">
          <a:xfrm>
            <a:off x="5929313" y="6000750"/>
            <a:ext cx="2714625" cy="646113"/>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Москва , ул. Гурьянова 1999 г.</a:t>
            </a:r>
          </a:p>
        </p:txBody>
      </p:sp>
    </p:spTree>
  </p:cSld>
  <p:clrMapOvr>
    <a:masterClrMapping/>
  </p:clrMapOvr>
  <p:transition spd="slow">
    <p:zoom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Рисунок 1" descr="chechnya13.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22813" y="1928813"/>
            <a:ext cx="4071937" cy="4071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579" name="TextBox 2"/>
          <p:cNvSpPr txBox="1">
            <a:spLocks noChangeArrowheads="1"/>
          </p:cNvSpPr>
          <p:nvPr/>
        </p:nvSpPr>
        <p:spPr bwMode="auto">
          <a:xfrm>
            <a:off x="285750" y="214313"/>
            <a:ext cx="8572500" cy="1323975"/>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5. Осенью 1999 г. федеральные войска вступили в Чечню и за пару недель взяли под контроль всю республику. Боевики перешли к партизанской борьбе. Вскоре ликвидированы были и они. Сопротивление к 20008 г. было подавлено практически полностью.</a:t>
            </a:r>
            <a:endParaRPr lang="ru-RU" sz="2000" b="1" i="1">
              <a:solidFill>
                <a:srgbClr val="FF0000"/>
              </a:solidFill>
              <a:latin typeface="Corbel" pitchFamily="34" charset="0"/>
            </a:endParaRPr>
          </a:p>
        </p:txBody>
      </p:sp>
      <p:sp>
        <p:nvSpPr>
          <p:cNvPr id="24580" name="TextBox 3"/>
          <p:cNvSpPr txBox="1">
            <a:spLocks noChangeArrowheads="1"/>
          </p:cNvSpPr>
          <p:nvPr/>
        </p:nvSpPr>
        <p:spPr bwMode="auto">
          <a:xfrm>
            <a:off x="5429250" y="6000750"/>
            <a:ext cx="2714625" cy="36988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b="1" i="1">
                <a:latin typeface="Gill Sans MT" pitchFamily="34" charset="0"/>
              </a:rPr>
              <a:t>II</a:t>
            </a:r>
            <a:r>
              <a:rPr lang="ru-RU" b="1" i="1">
                <a:latin typeface="Corbel" pitchFamily="34" charset="0"/>
              </a:rPr>
              <a:t>-я чеченская война</a:t>
            </a:r>
          </a:p>
        </p:txBody>
      </p:sp>
      <p:pic>
        <p:nvPicPr>
          <p:cNvPr id="24581" name="Рисунок 4" descr="Грозный.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4313" y="2286000"/>
            <a:ext cx="4381500" cy="322262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24582" name="TextBox 5"/>
          <p:cNvSpPr txBox="1">
            <a:spLocks noChangeArrowheads="1"/>
          </p:cNvSpPr>
          <p:nvPr/>
        </p:nvSpPr>
        <p:spPr bwMode="auto">
          <a:xfrm>
            <a:off x="1000125" y="5857875"/>
            <a:ext cx="2714625" cy="36988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Грозный. 2000 г.</a:t>
            </a:r>
          </a:p>
        </p:txBody>
      </p:sp>
    </p:spTree>
  </p:cSld>
  <p:clrMapOvr>
    <a:masterClrMapping/>
  </p:clrMapOvr>
  <p:transition spd="slow">
    <p:zoom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1"/>
          <p:cNvSpPr txBox="1">
            <a:spLocks noChangeArrowheads="1"/>
          </p:cNvSpPr>
          <p:nvPr/>
        </p:nvSpPr>
        <p:spPr bwMode="auto">
          <a:xfrm>
            <a:off x="285750" y="214313"/>
            <a:ext cx="8572500" cy="1016000"/>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5. Ответ террористов был страшен. В октябре 2002 г. террористы захватили </a:t>
            </a:r>
            <a:r>
              <a:rPr lang="ru-RU" sz="2000" b="1" i="1">
                <a:solidFill>
                  <a:srgbClr val="FF0000"/>
                </a:solidFill>
                <a:latin typeface="Corbel" pitchFamily="34" charset="0"/>
              </a:rPr>
              <a:t>театральный цент на Дубровке</a:t>
            </a:r>
            <a:r>
              <a:rPr lang="ru-RU" sz="2000" b="1" i="1">
                <a:latin typeface="Corbel" pitchFamily="34" charset="0"/>
              </a:rPr>
              <a:t>, взяв в заложники более </a:t>
            </a:r>
            <a:r>
              <a:rPr lang="ru-RU" sz="2000" b="1" i="1">
                <a:solidFill>
                  <a:srgbClr val="FF0000"/>
                </a:solidFill>
                <a:latin typeface="Corbel" pitchFamily="34" charset="0"/>
              </a:rPr>
              <a:t>800 человек</a:t>
            </a:r>
            <a:r>
              <a:rPr lang="ru-RU" sz="2000" b="1" i="1">
                <a:latin typeface="Corbel" pitchFamily="34" charset="0"/>
              </a:rPr>
              <a:t>. Погибло более </a:t>
            </a:r>
            <a:r>
              <a:rPr lang="ru-RU" sz="2000" b="1" i="1">
                <a:solidFill>
                  <a:srgbClr val="FF0000"/>
                </a:solidFill>
                <a:latin typeface="Corbel" pitchFamily="34" charset="0"/>
              </a:rPr>
              <a:t>150 человек</a:t>
            </a:r>
            <a:r>
              <a:rPr lang="ru-RU" sz="2000" b="1" i="1">
                <a:latin typeface="Corbel" pitchFamily="34" charset="0"/>
              </a:rPr>
              <a:t>.</a:t>
            </a:r>
            <a:endParaRPr lang="ru-RU" sz="2000" b="1" i="1">
              <a:solidFill>
                <a:srgbClr val="FF0000"/>
              </a:solidFill>
              <a:latin typeface="Corbel" pitchFamily="34" charset="0"/>
            </a:endParaRPr>
          </a:p>
        </p:txBody>
      </p:sp>
      <p:pic>
        <p:nvPicPr>
          <p:cNvPr id="25603" name="Рисунок 2" descr="default.jpe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0063" y="1785938"/>
            <a:ext cx="4357687" cy="305276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25604" name="Рисунок 3" descr="838349_20060317093842.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143500" y="3822700"/>
            <a:ext cx="3476625" cy="260667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25605" name="Рисунок 4" descr="nord4.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500688" y="1357313"/>
            <a:ext cx="2857500" cy="199072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1"/>
          <p:cNvSpPr txBox="1">
            <a:spLocks noChangeArrowheads="1"/>
          </p:cNvSpPr>
          <p:nvPr/>
        </p:nvSpPr>
        <p:spPr bwMode="auto">
          <a:xfrm>
            <a:off x="285750" y="214313"/>
            <a:ext cx="8572500" cy="1323975"/>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5. 1 сентября 2004 г. в </a:t>
            </a:r>
            <a:r>
              <a:rPr lang="ru-RU" sz="2000" b="1" i="1">
                <a:solidFill>
                  <a:srgbClr val="FF0000"/>
                </a:solidFill>
                <a:latin typeface="Corbel" pitchFamily="34" charset="0"/>
              </a:rPr>
              <a:t>г.Беслане</a:t>
            </a:r>
            <a:r>
              <a:rPr lang="ru-RU" sz="2000" b="1" i="1">
                <a:latin typeface="Corbel" pitchFamily="34" charset="0"/>
              </a:rPr>
              <a:t> в Северной Осетии группа террористов захватила школу с </a:t>
            </a:r>
            <a:r>
              <a:rPr lang="ru-RU" sz="2000" b="1" i="1">
                <a:solidFill>
                  <a:srgbClr val="FF0000"/>
                </a:solidFill>
                <a:latin typeface="Corbel" pitchFamily="34" charset="0"/>
              </a:rPr>
              <a:t>1128 человеками </a:t>
            </a:r>
            <a:r>
              <a:rPr lang="ru-RU" sz="2000" b="1" i="1">
                <a:latin typeface="Corbel" pitchFamily="34" charset="0"/>
              </a:rPr>
              <a:t>в ней. В результате штурма  от рук террористов погибло более </a:t>
            </a:r>
            <a:r>
              <a:rPr lang="ru-RU" sz="2000" b="1" i="1">
                <a:solidFill>
                  <a:srgbClr val="FF0000"/>
                </a:solidFill>
                <a:latin typeface="Corbel" pitchFamily="34" charset="0"/>
              </a:rPr>
              <a:t>350 человек</a:t>
            </a:r>
            <a:r>
              <a:rPr lang="ru-RU" sz="2000" b="1" i="1">
                <a:latin typeface="Corbel" pitchFamily="34" charset="0"/>
              </a:rPr>
              <a:t>. Чудовищнее теракта нельзя было придумать. Большинство погибших были дети.</a:t>
            </a:r>
            <a:endParaRPr lang="ru-RU" sz="2000" b="1" i="1">
              <a:solidFill>
                <a:srgbClr val="FF0000"/>
              </a:solidFill>
              <a:latin typeface="Corbel" pitchFamily="34" charset="0"/>
            </a:endParaRPr>
          </a:p>
        </p:txBody>
      </p:sp>
      <p:pic>
        <p:nvPicPr>
          <p:cNvPr id="26627" name="Рисунок 2" descr="2e5874818d40.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71625" y="1857375"/>
            <a:ext cx="6096000" cy="45720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Рисунок 1" descr="06.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28625" y="214313"/>
            <a:ext cx="3082925" cy="328136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27651" name="Рисунок 2" descr="18_Dum3.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4313" y="3714750"/>
            <a:ext cx="3271837" cy="291623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27652" name="Рисунок 3" descr="29-987.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429125" y="214313"/>
            <a:ext cx="4095750" cy="307181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27653" name="Рисунок 4" descr="26098.jpeg"/>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286250" y="3429000"/>
            <a:ext cx="4357688" cy="3268663"/>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Рисунок 1" descr="728773.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57188" y="285750"/>
            <a:ext cx="4714875" cy="314325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28675" name="Рисунок 2" descr="Beslan_school_no_1_victim_photos.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429125" y="3571875"/>
            <a:ext cx="4071938" cy="305435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28676" name="Рисунок 3" descr="full_1_Uberech.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429250" y="357188"/>
            <a:ext cx="3478213" cy="280511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28677" name="Рисунок 4" descr="29795480E73C2645D37150B8FD6D.jpg"/>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42938" y="3643313"/>
            <a:ext cx="2867025" cy="281146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2"/>
          <p:cNvSpPr txBox="1">
            <a:spLocks noChangeArrowheads="1"/>
          </p:cNvSpPr>
          <p:nvPr/>
        </p:nvSpPr>
        <p:spPr bwMode="auto">
          <a:xfrm>
            <a:off x="285750" y="214313"/>
            <a:ext cx="8501063" cy="461962"/>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400" b="1" i="1">
                <a:latin typeface="Corbel" pitchFamily="34" charset="0"/>
              </a:rPr>
              <a:t>Соотнесите даты и событие:</a:t>
            </a:r>
            <a:endParaRPr lang="ru-RU" sz="2400" b="1" i="1">
              <a:solidFill>
                <a:srgbClr val="FF0000"/>
              </a:solidFill>
              <a:latin typeface="Corbel" pitchFamily="34" charset="0"/>
            </a:endParaRPr>
          </a:p>
        </p:txBody>
      </p:sp>
      <p:sp>
        <p:nvSpPr>
          <p:cNvPr id="31747" name="TextBox 2"/>
          <p:cNvSpPr txBox="1">
            <a:spLocks noChangeArrowheads="1"/>
          </p:cNvSpPr>
          <p:nvPr/>
        </p:nvSpPr>
        <p:spPr bwMode="auto">
          <a:xfrm>
            <a:off x="357188" y="928688"/>
            <a:ext cx="3143250" cy="338137"/>
          </a:xfrm>
          <a:prstGeom prst="rect">
            <a:avLst/>
          </a:prstGeom>
          <a:solidFill>
            <a:schemeClr val="tx1"/>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a:solidFill>
                  <a:schemeClr val="bg1"/>
                </a:solidFill>
              </a:rPr>
              <a:t>15 февраля 1989 г.</a:t>
            </a:r>
          </a:p>
        </p:txBody>
      </p:sp>
      <p:sp>
        <p:nvSpPr>
          <p:cNvPr id="31748" name="TextBox 3"/>
          <p:cNvSpPr txBox="1">
            <a:spLocks noChangeArrowheads="1"/>
          </p:cNvSpPr>
          <p:nvPr/>
        </p:nvSpPr>
        <p:spPr bwMode="auto">
          <a:xfrm>
            <a:off x="357188" y="1500188"/>
            <a:ext cx="3143250" cy="338137"/>
          </a:xfrm>
          <a:prstGeom prst="rect">
            <a:avLst/>
          </a:prstGeom>
          <a:solidFill>
            <a:schemeClr val="tx1"/>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a:solidFill>
                  <a:schemeClr val="bg1"/>
                </a:solidFill>
              </a:rPr>
              <a:t>12 июня 1990 г.</a:t>
            </a:r>
          </a:p>
        </p:txBody>
      </p:sp>
      <p:sp>
        <p:nvSpPr>
          <p:cNvPr id="31749" name="TextBox 4"/>
          <p:cNvSpPr txBox="1">
            <a:spLocks noChangeArrowheads="1"/>
          </p:cNvSpPr>
          <p:nvPr/>
        </p:nvSpPr>
        <p:spPr bwMode="auto">
          <a:xfrm>
            <a:off x="357188" y="2071688"/>
            <a:ext cx="3143250" cy="338137"/>
          </a:xfrm>
          <a:prstGeom prst="rect">
            <a:avLst/>
          </a:prstGeom>
          <a:solidFill>
            <a:schemeClr val="tx1"/>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a:solidFill>
                  <a:schemeClr val="bg1"/>
                </a:solidFill>
              </a:rPr>
              <a:t>24 июня 1991 г.</a:t>
            </a:r>
          </a:p>
        </p:txBody>
      </p:sp>
      <p:sp>
        <p:nvSpPr>
          <p:cNvPr id="31750" name="TextBox 5"/>
          <p:cNvSpPr txBox="1">
            <a:spLocks noChangeArrowheads="1"/>
          </p:cNvSpPr>
          <p:nvPr/>
        </p:nvSpPr>
        <p:spPr bwMode="auto">
          <a:xfrm>
            <a:off x="357188" y="2786063"/>
            <a:ext cx="3143250" cy="338137"/>
          </a:xfrm>
          <a:prstGeom prst="rect">
            <a:avLst/>
          </a:prstGeom>
          <a:solidFill>
            <a:schemeClr val="tx1"/>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a:solidFill>
                  <a:schemeClr val="bg1"/>
                </a:solidFill>
              </a:rPr>
              <a:t>19 августа 1991 г.</a:t>
            </a:r>
          </a:p>
        </p:txBody>
      </p:sp>
      <p:sp>
        <p:nvSpPr>
          <p:cNvPr id="7" name="TextBox 6"/>
          <p:cNvSpPr txBox="1">
            <a:spLocks noChangeArrowheads="1"/>
          </p:cNvSpPr>
          <p:nvPr/>
        </p:nvSpPr>
        <p:spPr bwMode="auto">
          <a:xfrm>
            <a:off x="3714750" y="785813"/>
            <a:ext cx="3143250" cy="338137"/>
          </a:xfrm>
          <a:prstGeom prst="rect">
            <a:avLst/>
          </a:prstGeom>
          <a:solidFill>
            <a:schemeClr val="tx1"/>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a:solidFill>
                  <a:schemeClr val="bg1"/>
                </a:solidFill>
              </a:rPr>
              <a:t>ГКЧП</a:t>
            </a:r>
          </a:p>
        </p:txBody>
      </p:sp>
      <p:sp>
        <p:nvSpPr>
          <p:cNvPr id="8" name="TextBox 7"/>
          <p:cNvSpPr txBox="1">
            <a:spLocks noChangeArrowheads="1"/>
          </p:cNvSpPr>
          <p:nvPr/>
        </p:nvSpPr>
        <p:spPr bwMode="auto">
          <a:xfrm>
            <a:off x="3714750" y="1285875"/>
            <a:ext cx="3143250" cy="338138"/>
          </a:xfrm>
          <a:prstGeom prst="rect">
            <a:avLst/>
          </a:prstGeom>
          <a:solidFill>
            <a:schemeClr val="tx1"/>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a:solidFill>
                  <a:schemeClr val="bg1"/>
                </a:solidFill>
              </a:rPr>
              <a:t>Вывод войск из Афганистана</a:t>
            </a:r>
          </a:p>
        </p:txBody>
      </p:sp>
      <p:sp>
        <p:nvSpPr>
          <p:cNvPr id="31753" name="TextBox 8"/>
          <p:cNvSpPr txBox="1">
            <a:spLocks noChangeArrowheads="1"/>
          </p:cNvSpPr>
          <p:nvPr/>
        </p:nvSpPr>
        <p:spPr bwMode="auto">
          <a:xfrm>
            <a:off x="3714750" y="1857375"/>
            <a:ext cx="3143250" cy="584200"/>
          </a:xfrm>
          <a:prstGeom prst="rect">
            <a:avLst/>
          </a:prstGeom>
          <a:solidFill>
            <a:schemeClr val="tx1"/>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a:solidFill>
                  <a:schemeClr val="bg1"/>
                </a:solidFill>
              </a:rPr>
              <a:t>Проект нового союзного договора</a:t>
            </a:r>
          </a:p>
        </p:txBody>
      </p:sp>
      <p:sp>
        <p:nvSpPr>
          <p:cNvPr id="10" name="TextBox 9"/>
          <p:cNvSpPr txBox="1">
            <a:spLocks noChangeArrowheads="1"/>
          </p:cNvSpPr>
          <p:nvPr/>
        </p:nvSpPr>
        <p:spPr bwMode="auto">
          <a:xfrm>
            <a:off x="3714750" y="2643188"/>
            <a:ext cx="3143250" cy="584200"/>
          </a:xfrm>
          <a:prstGeom prst="rect">
            <a:avLst/>
          </a:prstGeom>
          <a:solidFill>
            <a:schemeClr val="tx1"/>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a:solidFill>
                  <a:schemeClr val="bg1"/>
                </a:solidFill>
              </a:rPr>
              <a:t>Декларация о суверенитете РСФСР</a:t>
            </a:r>
          </a:p>
        </p:txBody>
      </p:sp>
      <p:sp>
        <p:nvSpPr>
          <p:cNvPr id="11" name="TextBox 10"/>
          <p:cNvSpPr txBox="1"/>
          <p:nvPr/>
        </p:nvSpPr>
        <p:spPr>
          <a:xfrm>
            <a:off x="357188" y="4214813"/>
            <a:ext cx="3143250" cy="338137"/>
          </a:xfrm>
          <a:prstGeom prst="rect">
            <a:avLst/>
          </a:prstGeom>
          <a:solidFill>
            <a:schemeClr val="accent5">
              <a:lumMod val="50000"/>
            </a:schemeClr>
          </a:solidFill>
          <a:ln>
            <a:solidFill>
              <a:srgbClr val="FFFF00"/>
            </a:solidFill>
          </a:ln>
        </p:spPr>
        <p:txBody>
          <a:bodyPr>
            <a:spAutoFit/>
          </a:bodyPr>
          <a:lstStyle/>
          <a:p>
            <a:pPr algn="ctr">
              <a:defRPr/>
            </a:pPr>
            <a:r>
              <a:rPr lang="ru-RU" sz="1600" dirty="0">
                <a:solidFill>
                  <a:schemeClr val="bg1"/>
                </a:solidFill>
              </a:rPr>
              <a:t>1924-1953 гг.</a:t>
            </a:r>
          </a:p>
        </p:txBody>
      </p:sp>
      <p:cxnSp>
        <p:nvCxnSpPr>
          <p:cNvPr id="13" name="Прямая соединительная линия 12"/>
          <p:cNvCxnSpPr/>
          <p:nvPr/>
        </p:nvCxnSpPr>
        <p:spPr>
          <a:xfrm>
            <a:off x="0" y="3643313"/>
            <a:ext cx="9144000" cy="15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57188" y="4857750"/>
            <a:ext cx="3143250" cy="338138"/>
          </a:xfrm>
          <a:prstGeom prst="rect">
            <a:avLst/>
          </a:prstGeom>
          <a:solidFill>
            <a:schemeClr val="accent5">
              <a:lumMod val="50000"/>
            </a:schemeClr>
          </a:solidFill>
          <a:ln>
            <a:solidFill>
              <a:srgbClr val="FFFF00"/>
            </a:solidFill>
          </a:ln>
        </p:spPr>
        <p:txBody>
          <a:bodyPr>
            <a:spAutoFit/>
          </a:bodyPr>
          <a:lstStyle/>
          <a:p>
            <a:pPr algn="ctr">
              <a:defRPr/>
            </a:pPr>
            <a:r>
              <a:rPr lang="ru-RU" sz="1600" dirty="0">
                <a:solidFill>
                  <a:schemeClr val="bg1"/>
                </a:solidFill>
              </a:rPr>
              <a:t>1953-1964 гг.</a:t>
            </a:r>
          </a:p>
        </p:txBody>
      </p:sp>
      <p:sp>
        <p:nvSpPr>
          <p:cNvPr id="15" name="TextBox 14"/>
          <p:cNvSpPr txBox="1"/>
          <p:nvPr/>
        </p:nvSpPr>
        <p:spPr>
          <a:xfrm>
            <a:off x="357188" y="5500688"/>
            <a:ext cx="3143250" cy="338137"/>
          </a:xfrm>
          <a:prstGeom prst="rect">
            <a:avLst/>
          </a:prstGeom>
          <a:solidFill>
            <a:schemeClr val="accent5">
              <a:lumMod val="50000"/>
            </a:schemeClr>
          </a:solidFill>
          <a:ln>
            <a:solidFill>
              <a:srgbClr val="FFFF00"/>
            </a:solidFill>
          </a:ln>
        </p:spPr>
        <p:txBody>
          <a:bodyPr>
            <a:spAutoFit/>
          </a:bodyPr>
          <a:lstStyle/>
          <a:p>
            <a:pPr algn="ctr">
              <a:defRPr/>
            </a:pPr>
            <a:r>
              <a:rPr lang="ru-RU" sz="1600" dirty="0">
                <a:solidFill>
                  <a:schemeClr val="bg1"/>
                </a:solidFill>
              </a:rPr>
              <a:t>1965-1985 гг.</a:t>
            </a:r>
          </a:p>
        </p:txBody>
      </p:sp>
      <p:sp>
        <p:nvSpPr>
          <p:cNvPr id="16" name="TextBox 15"/>
          <p:cNvSpPr txBox="1"/>
          <p:nvPr/>
        </p:nvSpPr>
        <p:spPr>
          <a:xfrm>
            <a:off x="357188" y="6215063"/>
            <a:ext cx="3143250" cy="338137"/>
          </a:xfrm>
          <a:prstGeom prst="rect">
            <a:avLst/>
          </a:prstGeom>
          <a:solidFill>
            <a:schemeClr val="accent5">
              <a:lumMod val="50000"/>
            </a:schemeClr>
          </a:solidFill>
          <a:ln>
            <a:solidFill>
              <a:srgbClr val="FFFF00"/>
            </a:solidFill>
          </a:ln>
        </p:spPr>
        <p:txBody>
          <a:bodyPr>
            <a:spAutoFit/>
          </a:bodyPr>
          <a:lstStyle/>
          <a:p>
            <a:pPr algn="ctr">
              <a:defRPr/>
            </a:pPr>
            <a:r>
              <a:rPr lang="ru-RU" sz="1600" dirty="0">
                <a:solidFill>
                  <a:schemeClr val="bg1"/>
                </a:solidFill>
              </a:rPr>
              <a:t>1985-1991 гг.</a:t>
            </a:r>
          </a:p>
        </p:txBody>
      </p:sp>
      <p:sp>
        <p:nvSpPr>
          <p:cNvPr id="17" name="TextBox 16"/>
          <p:cNvSpPr txBox="1"/>
          <p:nvPr/>
        </p:nvSpPr>
        <p:spPr>
          <a:xfrm>
            <a:off x="3786188" y="4214813"/>
            <a:ext cx="3143250" cy="338137"/>
          </a:xfrm>
          <a:prstGeom prst="rect">
            <a:avLst/>
          </a:prstGeom>
          <a:solidFill>
            <a:schemeClr val="accent5">
              <a:lumMod val="50000"/>
            </a:schemeClr>
          </a:solidFill>
          <a:ln>
            <a:solidFill>
              <a:srgbClr val="FFFF00"/>
            </a:solidFill>
          </a:ln>
        </p:spPr>
        <p:txBody>
          <a:bodyPr>
            <a:spAutoFit/>
          </a:bodyPr>
          <a:lstStyle/>
          <a:p>
            <a:pPr algn="ctr">
              <a:defRPr/>
            </a:pPr>
            <a:r>
              <a:rPr lang="ru-RU" sz="1600" dirty="0">
                <a:solidFill>
                  <a:schemeClr val="bg1"/>
                </a:solidFill>
              </a:rPr>
              <a:t>перестройка</a:t>
            </a:r>
          </a:p>
        </p:txBody>
      </p:sp>
      <p:sp>
        <p:nvSpPr>
          <p:cNvPr id="18" name="TextBox 17"/>
          <p:cNvSpPr txBox="1"/>
          <p:nvPr/>
        </p:nvSpPr>
        <p:spPr>
          <a:xfrm>
            <a:off x="3786188" y="4857750"/>
            <a:ext cx="3143250" cy="338138"/>
          </a:xfrm>
          <a:prstGeom prst="rect">
            <a:avLst/>
          </a:prstGeom>
          <a:solidFill>
            <a:schemeClr val="accent5">
              <a:lumMod val="50000"/>
            </a:schemeClr>
          </a:solidFill>
          <a:ln>
            <a:solidFill>
              <a:srgbClr val="FFFF00"/>
            </a:solidFill>
          </a:ln>
        </p:spPr>
        <p:txBody>
          <a:bodyPr>
            <a:spAutoFit/>
          </a:bodyPr>
          <a:lstStyle/>
          <a:p>
            <a:pPr algn="ctr">
              <a:defRPr/>
            </a:pPr>
            <a:r>
              <a:rPr lang="ru-RU" sz="1600" dirty="0">
                <a:solidFill>
                  <a:schemeClr val="bg1"/>
                </a:solidFill>
              </a:rPr>
              <a:t>«застой»</a:t>
            </a:r>
          </a:p>
        </p:txBody>
      </p:sp>
      <p:sp>
        <p:nvSpPr>
          <p:cNvPr id="19" name="TextBox 18"/>
          <p:cNvSpPr txBox="1"/>
          <p:nvPr/>
        </p:nvSpPr>
        <p:spPr>
          <a:xfrm>
            <a:off x="3786188" y="5500688"/>
            <a:ext cx="3143250" cy="338137"/>
          </a:xfrm>
          <a:prstGeom prst="rect">
            <a:avLst/>
          </a:prstGeom>
          <a:solidFill>
            <a:schemeClr val="accent5">
              <a:lumMod val="50000"/>
            </a:schemeClr>
          </a:solidFill>
          <a:ln>
            <a:solidFill>
              <a:srgbClr val="FFFF00"/>
            </a:solidFill>
          </a:ln>
        </p:spPr>
        <p:txBody>
          <a:bodyPr>
            <a:spAutoFit/>
          </a:bodyPr>
          <a:lstStyle/>
          <a:p>
            <a:pPr algn="ctr">
              <a:defRPr/>
            </a:pPr>
            <a:r>
              <a:rPr lang="ru-RU" sz="1600" dirty="0">
                <a:solidFill>
                  <a:schemeClr val="bg1"/>
                </a:solidFill>
              </a:rPr>
              <a:t>«оттепель»</a:t>
            </a:r>
          </a:p>
        </p:txBody>
      </p:sp>
      <p:sp>
        <p:nvSpPr>
          <p:cNvPr id="20" name="TextBox 19"/>
          <p:cNvSpPr txBox="1"/>
          <p:nvPr/>
        </p:nvSpPr>
        <p:spPr>
          <a:xfrm>
            <a:off x="3786188" y="6215063"/>
            <a:ext cx="3143250" cy="338137"/>
          </a:xfrm>
          <a:prstGeom prst="rect">
            <a:avLst/>
          </a:prstGeom>
          <a:solidFill>
            <a:schemeClr val="accent5">
              <a:lumMod val="50000"/>
            </a:schemeClr>
          </a:solidFill>
          <a:ln>
            <a:solidFill>
              <a:srgbClr val="FFFF00"/>
            </a:solidFill>
          </a:ln>
        </p:spPr>
        <p:txBody>
          <a:bodyPr>
            <a:spAutoFit/>
          </a:bodyPr>
          <a:lstStyle/>
          <a:p>
            <a:pPr algn="ctr">
              <a:defRPr/>
            </a:pPr>
            <a:r>
              <a:rPr lang="ru-RU" sz="1600" dirty="0">
                <a:solidFill>
                  <a:schemeClr val="bg1"/>
                </a:solidFill>
              </a:rPr>
              <a:t>Культ личности</a:t>
            </a:r>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4" presetClass="path" presetSubtype="0" accel="50000" decel="50000" fill="hold" grpId="0" nodeType="clickEffect">
                                  <p:stCondLst>
                                    <p:cond delay="0"/>
                                  </p:stCondLst>
                                  <p:childTnLst>
                                    <p:animMotion origin="layout" path="M 5.55556E-7 -3.7037E-6 L 0.00069 -0.06898 " pathEditMode="relative" rAng="0" ptsTypes="AA">
                                      <p:cBhvr>
                                        <p:cTn id="6" dur="2000" fill="hold"/>
                                        <p:tgtEl>
                                          <p:spTgt spid="8"/>
                                        </p:tgtEl>
                                        <p:attrNameLst>
                                          <p:attrName>ppt_x</p:attrName>
                                          <p:attrName>ppt_y</p:attrName>
                                        </p:attrNameLst>
                                      </p:cBhvr>
                                      <p:rCtr x="35" y="-3449"/>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42" presetClass="path" presetSubtype="0" accel="50000" decel="50000" fill="hold" grpId="0" nodeType="clickEffect">
                                  <p:stCondLst>
                                    <p:cond delay="0"/>
                                  </p:stCondLst>
                                  <p:childTnLst>
                                    <p:animMotion origin="layout" path="M 0.0007 0.00393 L 0.00139 0.30185 " pathEditMode="relative" rAng="0" ptsTypes="AA">
                                      <p:cBhvr>
                                        <p:cTn id="10" dur="2000" fill="hold"/>
                                        <p:tgtEl>
                                          <p:spTgt spid="7"/>
                                        </p:tgtEl>
                                        <p:attrNameLst>
                                          <p:attrName>ppt_x</p:attrName>
                                          <p:attrName>ppt_y</p:attrName>
                                        </p:attrNameLst>
                                      </p:cBhvr>
                                      <p:rCtr x="35" y="14884"/>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64" presetClass="path" presetSubtype="0" accel="50000" decel="50000" fill="hold" grpId="0" nodeType="clickEffect">
                                  <p:stCondLst>
                                    <p:cond delay="0"/>
                                  </p:stCondLst>
                                  <p:childTnLst>
                                    <p:animMotion origin="layout" path="M 5.55556E-7 7.40741E-7 L 0.00069 -0.22199 " pathEditMode="relative" rAng="0" ptsTypes="AA">
                                      <p:cBhvr>
                                        <p:cTn id="14" dur="2000" fill="hold"/>
                                        <p:tgtEl>
                                          <p:spTgt spid="10"/>
                                        </p:tgtEl>
                                        <p:attrNameLst>
                                          <p:attrName>ppt_x</p:attrName>
                                          <p:attrName>ppt_y</p:attrName>
                                        </p:attrNameLst>
                                      </p:cBhvr>
                                      <p:rCtr x="35" y="-11111"/>
                                    </p:animMotion>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path" presetSubtype="0" accel="50000" decel="50000" fill="hold" grpId="0" nodeType="clickEffect">
                                  <p:stCondLst>
                                    <p:cond delay="0"/>
                                  </p:stCondLst>
                                  <p:childTnLst>
                                    <p:animMotion origin="layout" path="M 2.5E-6 -3.7037E-7 L 0.00069 0.30185 " pathEditMode="relative" rAng="0" ptsTypes="AA">
                                      <p:cBhvr>
                                        <p:cTn id="18" dur="2000" fill="hold"/>
                                        <p:tgtEl>
                                          <p:spTgt spid="17"/>
                                        </p:tgtEl>
                                        <p:attrNameLst>
                                          <p:attrName>ppt_x</p:attrName>
                                          <p:attrName>ppt_y</p:attrName>
                                        </p:attrNameLst>
                                      </p:cBhvr>
                                      <p:rCtr x="35" y="15093"/>
                                    </p:animMotion>
                                  </p:childTnLst>
                                </p:cTn>
                              </p:par>
                            </p:childTnLst>
                          </p:cTn>
                        </p:par>
                      </p:childTnLst>
                    </p:cTn>
                  </p:par>
                  <p:par>
                    <p:cTn id="19" fill="hold" nodeType="clickPar">
                      <p:stCondLst>
                        <p:cond delay="indefinite"/>
                      </p:stCondLst>
                      <p:childTnLst>
                        <p:par>
                          <p:cTn id="20" fill="hold" nodeType="withGroup">
                            <p:stCondLst>
                              <p:cond delay="0"/>
                            </p:stCondLst>
                            <p:childTnLst>
                              <p:par>
                                <p:cTn id="21" presetID="64" presetClass="path" presetSubtype="0" accel="50000" decel="50000" fill="hold" grpId="0" nodeType="clickEffect">
                                  <p:stCondLst>
                                    <p:cond delay="0"/>
                                  </p:stCondLst>
                                  <p:childTnLst>
                                    <p:animMotion origin="layout" path="M 0.0007 0.01019 L 0.00139 -0.28403 " pathEditMode="relative" rAng="0" ptsTypes="AA">
                                      <p:cBhvr>
                                        <p:cTn id="22" dur="2000" fill="hold"/>
                                        <p:tgtEl>
                                          <p:spTgt spid="20"/>
                                        </p:tgtEl>
                                        <p:attrNameLst>
                                          <p:attrName>ppt_x</p:attrName>
                                          <p:attrName>ppt_y</p:attrName>
                                        </p:attrNameLst>
                                      </p:cBhvr>
                                      <p:rCtr x="35" y="-14722"/>
                                    </p:animMotion>
                                  </p:childTnLst>
                                </p:cTn>
                              </p:par>
                            </p:childTnLst>
                          </p:cTn>
                        </p:par>
                      </p:childTnLst>
                    </p:cTn>
                  </p:par>
                  <p:par>
                    <p:cTn id="23" fill="hold" nodeType="clickPar">
                      <p:stCondLst>
                        <p:cond delay="indefinite"/>
                      </p:stCondLst>
                      <p:childTnLst>
                        <p:par>
                          <p:cTn id="24" fill="hold" nodeType="withGroup">
                            <p:stCondLst>
                              <p:cond delay="0"/>
                            </p:stCondLst>
                            <p:childTnLst>
                              <p:par>
                                <p:cTn id="25" presetID="42" presetClass="path" presetSubtype="0" accel="50000" decel="50000" fill="hold" grpId="0" nodeType="clickEffect">
                                  <p:stCondLst>
                                    <p:cond delay="0"/>
                                  </p:stCondLst>
                                  <p:childTnLst>
                                    <p:animMotion origin="layout" path="M 2.5E-6 -3.7037E-7 L 0.00069 0.09259 " pathEditMode="relative" rAng="0" ptsTypes="AA">
                                      <p:cBhvr>
                                        <p:cTn id="26" dur="2000" fill="hold"/>
                                        <p:tgtEl>
                                          <p:spTgt spid="18"/>
                                        </p:tgtEl>
                                        <p:attrNameLst>
                                          <p:attrName>ppt_x</p:attrName>
                                          <p:attrName>ppt_y</p:attrName>
                                        </p:attrNameLst>
                                      </p:cBhvr>
                                      <p:rCtr x="35" y="4630"/>
                                    </p:animMotion>
                                  </p:childTnLst>
                                </p:cTn>
                              </p:par>
                            </p:childTnLst>
                          </p:cTn>
                        </p:par>
                      </p:childTnLst>
                    </p:cTn>
                  </p:par>
                  <p:par>
                    <p:cTn id="27" fill="hold" nodeType="clickPar">
                      <p:stCondLst>
                        <p:cond delay="indefinite"/>
                      </p:stCondLst>
                      <p:childTnLst>
                        <p:par>
                          <p:cTn id="28" fill="hold" nodeType="withGroup">
                            <p:stCondLst>
                              <p:cond delay="0"/>
                            </p:stCondLst>
                            <p:childTnLst>
                              <p:par>
                                <p:cTn id="29" presetID="64" presetClass="path" presetSubtype="0" accel="50000" decel="50000" fill="hold" grpId="0" nodeType="clickEffect">
                                  <p:stCondLst>
                                    <p:cond delay="0"/>
                                  </p:stCondLst>
                                  <p:childTnLst>
                                    <p:animMotion origin="layout" path="M 0.0007 -0.00116 L 0.00139 -0.08634 " pathEditMode="relative" rAng="0" ptsTypes="AA">
                                      <p:cBhvr>
                                        <p:cTn id="30" dur="2000" fill="hold"/>
                                        <p:tgtEl>
                                          <p:spTgt spid="19"/>
                                        </p:tgtEl>
                                        <p:attrNameLst>
                                          <p:attrName>ppt_x</p:attrName>
                                          <p:attrName>ppt_y</p:attrName>
                                        </p:attrNameLst>
                                      </p:cBhvr>
                                      <p:rCtr x="35" y="-42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7" grpId="0" animBg="1"/>
      <p:bldP spid="18" grpId="0" animBg="1"/>
      <p:bldP spid="19"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2"/>
          <p:cNvSpPr txBox="1">
            <a:spLocks noChangeArrowheads="1"/>
          </p:cNvSpPr>
          <p:nvPr/>
        </p:nvSpPr>
        <p:spPr bwMode="auto">
          <a:xfrm>
            <a:off x="285750" y="214313"/>
            <a:ext cx="8501063" cy="461962"/>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400" b="1" i="1">
                <a:latin typeface="Corbel" pitchFamily="34" charset="0"/>
              </a:rPr>
              <a:t>Расшифруйте аббревиатуры:</a:t>
            </a:r>
            <a:endParaRPr lang="ru-RU" sz="2400" b="1" i="1">
              <a:solidFill>
                <a:srgbClr val="FF0000"/>
              </a:solidFill>
              <a:latin typeface="Corbel" pitchFamily="34" charset="0"/>
            </a:endParaRPr>
          </a:p>
        </p:txBody>
      </p:sp>
      <p:sp>
        <p:nvSpPr>
          <p:cNvPr id="32771" name="TextBox 3"/>
          <p:cNvSpPr txBox="1">
            <a:spLocks noChangeArrowheads="1"/>
          </p:cNvSpPr>
          <p:nvPr/>
        </p:nvSpPr>
        <p:spPr bwMode="auto">
          <a:xfrm>
            <a:off x="285750" y="785813"/>
            <a:ext cx="1857375"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3600" b="1" i="1"/>
              <a:t>СЭВ- ? </a:t>
            </a:r>
            <a:r>
              <a:rPr lang="ru-RU" sz="2000" b="1" i="1"/>
              <a:t> </a:t>
            </a:r>
            <a:endParaRPr lang="ru-RU" sz="3600" b="1" i="1"/>
          </a:p>
        </p:txBody>
      </p:sp>
      <p:sp>
        <p:nvSpPr>
          <p:cNvPr id="32772" name="TextBox 4"/>
          <p:cNvSpPr txBox="1">
            <a:spLocks noChangeArrowheads="1"/>
          </p:cNvSpPr>
          <p:nvPr/>
        </p:nvSpPr>
        <p:spPr bwMode="auto">
          <a:xfrm>
            <a:off x="285750" y="1714500"/>
            <a:ext cx="8501063"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3600" b="1" i="1"/>
              <a:t>ОВД- ?</a:t>
            </a:r>
          </a:p>
        </p:txBody>
      </p:sp>
      <p:sp>
        <p:nvSpPr>
          <p:cNvPr id="32773" name="TextBox 5"/>
          <p:cNvSpPr txBox="1">
            <a:spLocks noChangeArrowheads="1"/>
          </p:cNvSpPr>
          <p:nvPr/>
        </p:nvSpPr>
        <p:spPr bwMode="auto">
          <a:xfrm>
            <a:off x="285750" y="2643188"/>
            <a:ext cx="8501063"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3600" b="1" i="1"/>
              <a:t>СБСЕ- ?</a:t>
            </a:r>
          </a:p>
        </p:txBody>
      </p:sp>
      <p:sp>
        <p:nvSpPr>
          <p:cNvPr id="32774" name="TextBox 6"/>
          <p:cNvSpPr txBox="1">
            <a:spLocks noChangeArrowheads="1"/>
          </p:cNvSpPr>
          <p:nvPr/>
        </p:nvSpPr>
        <p:spPr bwMode="auto">
          <a:xfrm>
            <a:off x="357188" y="3714750"/>
            <a:ext cx="8501062"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3600" b="1" i="1"/>
              <a:t>ГКЧП- ?</a:t>
            </a:r>
          </a:p>
        </p:txBody>
      </p:sp>
      <p:sp>
        <p:nvSpPr>
          <p:cNvPr id="8" name="TextBox 7"/>
          <p:cNvSpPr txBox="1">
            <a:spLocks noChangeArrowheads="1"/>
          </p:cNvSpPr>
          <p:nvPr/>
        </p:nvSpPr>
        <p:spPr bwMode="auto">
          <a:xfrm>
            <a:off x="2071688" y="928688"/>
            <a:ext cx="6500812"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a:t>
            </a:r>
            <a:r>
              <a:rPr lang="ru-RU" b="1" i="1"/>
              <a:t>Совет экономической взаимопомощи/</a:t>
            </a:r>
          </a:p>
        </p:txBody>
      </p:sp>
      <p:sp>
        <p:nvSpPr>
          <p:cNvPr id="9" name="TextBox 8"/>
          <p:cNvSpPr txBox="1">
            <a:spLocks noChangeArrowheads="1"/>
          </p:cNvSpPr>
          <p:nvPr/>
        </p:nvSpPr>
        <p:spPr bwMode="auto">
          <a:xfrm>
            <a:off x="2000250" y="1857375"/>
            <a:ext cx="6500813"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a:t>
            </a:r>
            <a:r>
              <a:rPr lang="ru-RU" b="1" i="1"/>
              <a:t>Организация варшавского договора/</a:t>
            </a:r>
          </a:p>
        </p:txBody>
      </p:sp>
      <p:sp>
        <p:nvSpPr>
          <p:cNvPr id="10" name="TextBox 9"/>
          <p:cNvSpPr txBox="1">
            <a:spLocks noChangeArrowheads="1"/>
          </p:cNvSpPr>
          <p:nvPr/>
        </p:nvSpPr>
        <p:spPr bwMode="auto">
          <a:xfrm>
            <a:off x="2357438" y="2786063"/>
            <a:ext cx="6500812"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a:t>
            </a:r>
            <a:r>
              <a:rPr lang="ru-RU" b="1" i="1"/>
              <a:t>Совет безопасности совета Европы/</a:t>
            </a:r>
          </a:p>
        </p:txBody>
      </p:sp>
      <p:sp>
        <p:nvSpPr>
          <p:cNvPr id="11" name="TextBox 10"/>
          <p:cNvSpPr txBox="1">
            <a:spLocks noChangeArrowheads="1"/>
          </p:cNvSpPr>
          <p:nvPr/>
        </p:nvSpPr>
        <p:spPr bwMode="auto">
          <a:xfrm>
            <a:off x="2357438" y="3857625"/>
            <a:ext cx="6500812"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a:t>
            </a:r>
            <a:r>
              <a:rPr lang="ru-RU" b="1" i="1"/>
              <a:t>Государственный комитет по чрезвычайному положению/</a:t>
            </a:r>
          </a:p>
        </p:txBody>
      </p:sp>
      <p:sp>
        <p:nvSpPr>
          <p:cNvPr id="32779" name="TextBox 11"/>
          <p:cNvSpPr txBox="1">
            <a:spLocks noChangeArrowheads="1"/>
          </p:cNvSpPr>
          <p:nvPr/>
        </p:nvSpPr>
        <p:spPr bwMode="auto">
          <a:xfrm>
            <a:off x="357188" y="4786313"/>
            <a:ext cx="8501062"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3600" b="1" i="1"/>
              <a:t>НАТО- ?</a:t>
            </a:r>
          </a:p>
        </p:txBody>
      </p:sp>
      <p:sp>
        <p:nvSpPr>
          <p:cNvPr id="13" name="TextBox 12"/>
          <p:cNvSpPr txBox="1">
            <a:spLocks noChangeArrowheads="1"/>
          </p:cNvSpPr>
          <p:nvPr/>
        </p:nvSpPr>
        <p:spPr bwMode="auto">
          <a:xfrm>
            <a:off x="2357438" y="4929188"/>
            <a:ext cx="6500812"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a:t>
            </a:r>
            <a:r>
              <a:rPr lang="ru-RU" b="1" i="1"/>
              <a:t>Североатлантический военный договор/</a:t>
            </a:r>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0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p:cNvSpPr txBox="1">
            <a:spLocks noChangeArrowheads="1"/>
          </p:cNvSpPr>
          <p:nvPr/>
        </p:nvSpPr>
        <p:spPr bwMode="auto">
          <a:xfrm>
            <a:off x="642938" y="285750"/>
            <a:ext cx="7929562" cy="584200"/>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3200">
                <a:latin typeface="Corbel" pitchFamily="34" charset="0"/>
              </a:rPr>
              <a:t>Вспомни правителей России ХХ века!!!</a:t>
            </a:r>
          </a:p>
        </p:txBody>
      </p:sp>
      <p:pic>
        <p:nvPicPr>
          <p:cNvPr id="3" name="Рисунок 2" descr="4b42f5d1ad4b4.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4313" y="1000125"/>
            <a:ext cx="1571625" cy="2127250"/>
          </a:xfrm>
          <a:prstGeom prst="rect">
            <a:avLst/>
          </a:prstGeom>
          <a:noFill/>
          <a:ln w="9525">
            <a:solidFill>
              <a:srgbClr val="FFFF00"/>
            </a:solidFill>
            <a:miter lim="800000"/>
            <a:headEnd/>
            <a:tailEnd/>
          </a:ln>
          <a:extLst>
            <a:ext uri="{909E8E84-426E-40DD-AFC4-6F175D3DCCD1}">
              <a14:hiddenFill xmlns="" xmlns:a14="http://schemas.microsoft.com/office/drawing/2010/main">
                <a:solidFill>
                  <a:srgbClr val="FFFFFF"/>
                </a:solidFill>
              </a14:hiddenFill>
            </a:ext>
          </a:extLst>
        </p:spPr>
      </p:pic>
      <p:sp>
        <p:nvSpPr>
          <p:cNvPr id="4" name="TextBox 5"/>
          <p:cNvSpPr txBox="1">
            <a:spLocks noChangeArrowheads="1"/>
          </p:cNvSpPr>
          <p:nvPr/>
        </p:nvSpPr>
        <p:spPr bwMode="auto">
          <a:xfrm>
            <a:off x="142875" y="3214688"/>
            <a:ext cx="1714500" cy="43021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100" b="1" i="1">
                <a:latin typeface="Corbel" pitchFamily="34" charset="0"/>
              </a:rPr>
              <a:t>Император Николай </a:t>
            </a:r>
            <a:r>
              <a:rPr lang="en-US" sz="1100" b="1" i="1">
                <a:latin typeface="Corbel" pitchFamily="34" charset="0"/>
              </a:rPr>
              <a:t>II</a:t>
            </a:r>
            <a:r>
              <a:rPr lang="ru-RU" sz="1100" b="1" i="1">
                <a:latin typeface="Corbel" pitchFamily="34" charset="0"/>
              </a:rPr>
              <a:t> </a:t>
            </a:r>
          </a:p>
          <a:p>
            <a:pPr algn="ctr" eaLnBrk="1" hangingPunct="1"/>
            <a:r>
              <a:rPr lang="ru-RU" sz="1100" b="1" i="1">
                <a:latin typeface="Corbel" pitchFamily="34" charset="0"/>
              </a:rPr>
              <a:t>(1894-1917)</a:t>
            </a:r>
          </a:p>
        </p:txBody>
      </p:sp>
      <p:pic>
        <p:nvPicPr>
          <p:cNvPr id="5" name="Рисунок 4" descr="Львов.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071688" y="1071563"/>
            <a:ext cx="1428750" cy="2032000"/>
          </a:xfrm>
          <a:prstGeom prst="rect">
            <a:avLst/>
          </a:prstGeom>
          <a:noFill/>
          <a:ln w="9525">
            <a:solidFill>
              <a:srgbClr val="FFFF00"/>
            </a:solidFill>
            <a:miter lim="800000"/>
            <a:headEnd/>
            <a:tailEnd/>
          </a:ln>
          <a:extLst>
            <a:ext uri="{909E8E84-426E-40DD-AFC4-6F175D3DCCD1}">
              <a14:hiddenFill xmlns="" xmlns:a14="http://schemas.microsoft.com/office/drawing/2010/main">
                <a:solidFill>
                  <a:srgbClr val="FFFFFF"/>
                </a:solidFill>
              </a14:hiddenFill>
            </a:ext>
          </a:extLst>
        </p:spPr>
      </p:pic>
      <p:sp>
        <p:nvSpPr>
          <p:cNvPr id="6" name="TextBox 5"/>
          <p:cNvSpPr txBox="1">
            <a:spLocks noChangeArrowheads="1"/>
          </p:cNvSpPr>
          <p:nvPr/>
        </p:nvSpPr>
        <p:spPr bwMode="auto">
          <a:xfrm>
            <a:off x="1928813" y="3214688"/>
            <a:ext cx="1714500" cy="43021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100" b="1" i="1">
                <a:latin typeface="Corbel" pitchFamily="34" charset="0"/>
              </a:rPr>
              <a:t>Г.Львов, временное правительство. 1917 г.</a:t>
            </a:r>
          </a:p>
        </p:txBody>
      </p:sp>
      <p:pic>
        <p:nvPicPr>
          <p:cNvPr id="7" name="Рисунок 6" descr="Керенский.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857625" y="1071563"/>
            <a:ext cx="1428750" cy="1957387"/>
          </a:xfrm>
          <a:prstGeom prst="rect">
            <a:avLst/>
          </a:prstGeom>
          <a:noFill/>
          <a:ln w="9525">
            <a:solidFill>
              <a:srgbClr val="FFFF00"/>
            </a:solidFill>
            <a:miter lim="800000"/>
            <a:headEnd/>
            <a:tailEnd/>
          </a:ln>
          <a:extLst>
            <a:ext uri="{909E8E84-426E-40DD-AFC4-6F175D3DCCD1}">
              <a14:hiddenFill xmlns="" xmlns:a14="http://schemas.microsoft.com/office/drawing/2010/main">
                <a:solidFill>
                  <a:srgbClr val="FFFFFF"/>
                </a:solidFill>
              </a14:hiddenFill>
            </a:ext>
          </a:extLst>
        </p:spPr>
      </p:pic>
      <p:sp>
        <p:nvSpPr>
          <p:cNvPr id="8" name="TextBox 7"/>
          <p:cNvSpPr txBox="1">
            <a:spLocks noChangeArrowheads="1"/>
          </p:cNvSpPr>
          <p:nvPr/>
        </p:nvSpPr>
        <p:spPr bwMode="auto">
          <a:xfrm>
            <a:off x="3714750" y="3214688"/>
            <a:ext cx="1714500" cy="43021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100" b="1" i="1">
                <a:latin typeface="Corbel" pitchFamily="34" charset="0"/>
              </a:rPr>
              <a:t>А.Керенский, временное правительство. 1917 г.</a:t>
            </a:r>
          </a:p>
        </p:txBody>
      </p:sp>
      <p:pic>
        <p:nvPicPr>
          <p:cNvPr id="9" name="Рисунок 8" descr="f_16807766.jpg"/>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572125" y="1143000"/>
            <a:ext cx="1317625" cy="1881188"/>
          </a:xfrm>
          <a:prstGeom prst="rect">
            <a:avLst/>
          </a:prstGeom>
          <a:noFill/>
          <a:ln w="9525">
            <a:solidFill>
              <a:srgbClr val="FFFF00"/>
            </a:solidFill>
            <a:miter lim="800000"/>
            <a:headEnd/>
            <a:tailEnd/>
          </a:ln>
          <a:extLst>
            <a:ext uri="{909E8E84-426E-40DD-AFC4-6F175D3DCCD1}">
              <a14:hiddenFill xmlns="" xmlns:a14="http://schemas.microsoft.com/office/drawing/2010/main">
                <a:solidFill>
                  <a:srgbClr val="FFFFFF"/>
                </a:solidFill>
              </a14:hiddenFill>
            </a:ext>
          </a:extLst>
        </p:spPr>
      </p:pic>
      <p:sp>
        <p:nvSpPr>
          <p:cNvPr id="10" name="TextBox 9"/>
          <p:cNvSpPr txBox="1">
            <a:spLocks noChangeArrowheads="1"/>
          </p:cNvSpPr>
          <p:nvPr/>
        </p:nvSpPr>
        <p:spPr bwMode="auto">
          <a:xfrm>
            <a:off x="5500688" y="3214688"/>
            <a:ext cx="1500187" cy="43021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100" b="1" i="1">
                <a:latin typeface="Corbel" pitchFamily="34" charset="0"/>
              </a:rPr>
              <a:t>В.Ленин, глава СССР, 1917-1924 гг.</a:t>
            </a:r>
          </a:p>
        </p:txBody>
      </p:sp>
      <p:pic>
        <p:nvPicPr>
          <p:cNvPr id="11" name="Рисунок 10" descr="1264936475_o545.jpg"/>
          <p:cNvPicPr>
            <a:picLocks noChangeAspect="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7215188" y="1000125"/>
            <a:ext cx="1536700" cy="2047875"/>
          </a:xfrm>
          <a:prstGeom prst="rect">
            <a:avLst/>
          </a:prstGeom>
          <a:noFill/>
          <a:ln w="9525">
            <a:solidFill>
              <a:srgbClr val="FFFF00"/>
            </a:solidFill>
            <a:miter lim="800000"/>
            <a:headEnd/>
            <a:tailEnd/>
          </a:ln>
          <a:extLst>
            <a:ext uri="{909E8E84-426E-40DD-AFC4-6F175D3DCCD1}">
              <a14:hiddenFill xmlns="" xmlns:a14="http://schemas.microsoft.com/office/drawing/2010/main">
                <a:solidFill>
                  <a:srgbClr val="FFFFFF"/>
                </a:solidFill>
              </a14:hiddenFill>
            </a:ext>
          </a:extLst>
        </p:spPr>
      </p:pic>
      <p:sp>
        <p:nvSpPr>
          <p:cNvPr id="12" name="TextBox 11"/>
          <p:cNvSpPr txBox="1">
            <a:spLocks noChangeArrowheads="1"/>
          </p:cNvSpPr>
          <p:nvPr/>
        </p:nvSpPr>
        <p:spPr bwMode="auto">
          <a:xfrm>
            <a:off x="7072313" y="3214688"/>
            <a:ext cx="1857375" cy="43021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100" b="1" i="1">
                <a:latin typeface="Corbel" pitchFamily="34" charset="0"/>
              </a:rPr>
              <a:t>И.Сталин, Ген.секретарь СССР, 1924-1953 гг</a:t>
            </a:r>
          </a:p>
        </p:txBody>
      </p:sp>
      <p:pic>
        <p:nvPicPr>
          <p:cNvPr id="13" name="Рисунок 12" descr="hrushev.jpg"/>
          <p:cNvPicPr>
            <a:picLocks noChangeAspect="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14313" y="3786188"/>
            <a:ext cx="1271587" cy="1590675"/>
          </a:xfrm>
          <a:prstGeom prst="rect">
            <a:avLst/>
          </a:prstGeom>
          <a:noFill/>
          <a:ln w="9525">
            <a:solidFill>
              <a:srgbClr val="FFFF00"/>
            </a:solidFill>
            <a:miter lim="800000"/>
            <a:headEnd/>
            <a:tailEnd/>
          </a:ln>
          <a:extLst>
            <a:ext uri="{909E8E84-426E-40DD-AFC4-6F175D3DCCD1}">
              <a14:hiddenFill xmlns="" xmlns:a14="http://schemas.microsoft.com/office/drawing/2010/main">
                <a:solidFill>
                  <a:srgbClr val="FFFFFF"/>
                </a:solidFill>
              </a14:hiddenFill>
            </a:ext>
          </a:extLst>
        </p:spPr>
      </p:pic>
      <p:sp>
        <p:nvSpPr>
          <p:cNvPr id="14" name="TextBox 13"/>
          <p:cNvSpPr txBox="1">
            <a:spLocks noChangeArrowheads="1"/>
          </p:cNvSpPr>
          <p:nvPr/>
        </p:nvSpPr>
        <p:spPr bwMode="auto">
          <a:xfrm>
            <a:off x="214313" y="5429250"/>
            <a:ext cx="1285875" cy="76993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100" b="1" i="1">
                <a:latin typeface="Corbel" pitchFamily="34" charset="0"/>
              </a:rPr>
              <a:t>Н.Хрущев, 1-й секретарь ЦК КПСС, 1953-1964 гг.</a:t>
            </a:r>
          </a:p>
        </p:txBody>
      </p:sp>
      <p:pic>
        <p:nvPicPr>
          <p:cNvPr id="15" name="Рисунок 14" descr="brezhnev01.jpg"/>
          <p:cNvPicPr>
            <a:picLocks noChangeAspect="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643063" y="3786188"/>
            <a:ext cx="1214437" cy="1598612"/>
          </a:xfrm>
          <a:prstGeom prst="rect">
            <a:avLst/>
          </a:prstGeom>
          <a:noFill/>
          <a:ln w="9525">
            <a:solidFill>
              <a:srgbClr val="FFFF00"/>
            </a:solidFill>
            <a:miter lim="800000"/>
            <a:headEnd/>
            <a:tailEnd/>
          </a:ln>
          <a:extLst>
            <a:ext uri="{909E8E84-426E-40DD-AFC4-6F175D3DCCD1}">
              <a14:hiddenFill xmlns="" xmlns:a14="http://schemas.microsoft.com/office/drawing/2010/main">
                <a:solidFill>
                  <a:srgbClr val="FFFFFF"/>
                </a:solidFill>
              </a14:hiddenFill>
            </a:ext>
          </a:extLst>
        </p:spPr>
      </p:pic>
      <p:sp>
        <p:nvSpPr>
          <p:cNvPr id="16" name="TextBox 15"/>
          <p:cNvSpPr txBox="1">
            <a:spLocks noChangeArrowheads="1"/>
          </p:cNvSpPr>
          <p:nvPr/>
        </p:nvSpPr>
        <p:spPr bwMode="auto">
          <a:xfrm>
            <a:off x="1571625" y="5429250"/>
            <a:ext cx="1285875" cy="60007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100" b="1" i="1">
                <a:latin typeface="Corbel" pitchFamily="34" charset="0"/>
              </a:rPr>
              <a:t>Л.Брежнев, ген.сек ЦК КПСС, 1964-1982 гг.</a:t>
            </a:r>
          </a:p>
        </p:txBody>
      </p:sp>
      <p:pic>
        <p:nvPicPr>
          <p:cNvPr id="17" name="Рисунок 16" descr="0004-018.jpg"/>
          <p:cNvPicPr>
            <a:picLocks noChangeAspect="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3071813" y="3786188"/>
            <a:ext cx="1108075" cy="1714500"/>
          </a:xfrm>
          <a:prstGeom prst="rect">
            <a:avLst/>
          </a:prstGeom>
          <a:noFill/>
          <a:ln w="9525">
            <a:solidFill>
              <a:srgbClr val="FFFF00"/>
            </a:solidFill>
            <a:miter lim="800000"/>
            <a:headEnd/>
            <a:tailEnd/>
          </a:ln>
          <a:extLst>
            <a:ext uri="{909E8E84-426E-40DD-AFC4-6F175D3DCCD1}">
              <a14:hiddenFill xmlns="" xmlns:a14="http://schemas.microsoft.com/office/drawing/2010/main">
                <a:solidFill>
                  <a:srgbClr val="FFFFFF"/>
                </a:solidFill>
              </a14:hiddenFill>
            </a:ext>
          </a:extLst>
        </p:spPr>
      </p:pic>
      <p:sp>
        <p:nvSpPr>
          <p:cNvPr id="19" name="TextBox 18"/>
          <p:cNvSpPr txBox="1">
            <a:spLocks noChangeArrowheads="1"/>
          </p:cNvSpPr>
          <p:nvPr/>
        </p:nvSpPr>
        <p:spPr bwMode="auto">
          <a:xfrm>
            <a:off x="3000375" y="5572125"/>
            <a:ext cx="1143000" cy="76993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100" b="1" i="1">
                <a:latin typeface="Corbel" pitchFamily="34" charset="0"/>
              </a:rPr>
              <a:t>Ю.Андропов ген.сек ЦК КПСС, 1982-1984 гг.</a:t>
            </a:r>
          </a:p>
        </p:txBody>
      </p:sp>
      <p:pic>
        <p:nvPicPr>
          <p:cNvPr id="20" name="Рисунок 19" descr="88cc196697104017-main.jpg"/>
          <p:cNvPicPr>
            <a:picLocks noChangeAspect="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4286250" y="3857625"/>
            <a:ext cx="1195388" cy="1566863"/>
          </a:xfrm>
          <a:prstGeom prst="rect">
            <a:avLst/>
          </a:prstGeom>
          <a:noFill/>
          <a:ln w="9525">
            <a:solidFill>
              <a:srgbClr val="FFFF00"/>
            </a:solidFill>
            <a:miter lim="800000"/>
            <a:headEnd/>
            <a:tailEnd/>
          </a:ln>
          <a:extLst>
            <a:ext uri="{909E8E84-426E-40DD-AFC4-6F175D3DCCD1}">
              <a14:hiddenFill xmlns="" xmlns:a14="http://schemas.microsoft.com/office/drawing/2010/main">
                <a:solidFill>
                  <a:srgbClr val="FFFFFF"/>
                </a:solidFill>
              </a14:hiddenFill>
            </a:ext>
          </a:extLst>
        </p:spPr>
      </p:pic>
      <p:sp>
        <p:nvSpPr>
          <p:cNvPr id="21" name="TextBox 20"/>
          <p:cNvSpPr txBox="1">
            <a:spLocks noChangeArrowheads="1"/>
          </p:cNvSpPr>
          <p:nvPr/>
        </p:nvSpPr>
        <p:spPr bwMode="auto">
          <a:xfrm>
            <a:off x="4214813" y="5572125"/>
            <a:ext cx="1285875" cy="60007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100" b="1" i="1">
                <a:latin typeface="Corbel" pitchFamily="34" charset="0"/>
              </a:rPr>
              <a:t>К.Черненко ген.сек ЦК КПСС, 1984-1985 гг.</a:t>
            </a:r>
          </a:p>
        </p:txBody>
      </p:sp>
      <p:pic>
        <p:nvPicPr>
          <p:cNvPr id="22" name="Рисунок 21" descr="0_29613_4c9cfb78_XL.jpeg"/>
          <p:cNvPicPr>
            <a:picLocks noChangeAspect="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5643563" y="3786188"/>
            <a:ext cx="1343025" cy="1643062"/>
          </a:xfrm>
          <a:prstGeom prst="rect">
            <a:avLst/>
          </a:prstGeom>
          <a:noFill/>
          <a:ln w="9525">
            <a:solidFill>
              <a:srgbClr val="FFFF00"/>
            </a:solidFill>
            <a:miter lim="800000"/>
            <a:headEnd/>
            <a:tailEnd/>
          </a:ln>
          <a:extLst>
            <a:ext uri="{909E8E84-426E-40DD-AFC4-6F175D3DCCD1}">
              <a14:hiddenFill xmlns="" xmlns:a14="http://schemas.microsoft.com/office/drawing/2010/main">
                <a:solidFill>
                  <a:srgbClr val="FFFFFF"/>
                </a:solidFill>
              </a14:hiddenFill>
            </a:ext>
          </a:extLst>
        </p:spPr>
      </p:pic>
      <p:sp>
        <p:nvSpPr>
          <p:cNvPr id="23" name="TextBox 22"/>
          <p:cNvSpPr txBox="1">
            <a:spLocks noChangeArrowheads="1"/>
          </p:cNvSpPr>
          <p:nvPr/>
        </p:nvSpPr>
        <p:spPr bwMode="auto">
          <a:xfrm>
            <a:off x="5643563" y="5572125"/>
            <a:ext cx="1285875" cy="76993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100" b="1" i="1">
                <a:latin typeface="Corbel" pitchFamily="34" charset="0"/>
              </a:rPr>
              <a:t>М.Горбачев ген.сек ЦК КПСС, президент СССР 1985-1991 гг.</a:t>
            </a:r>
          </a:p>
        </p:txBody>
      </p:sp>
      <p:pic>
        <p:nvPicPr>
          <p:cNvPr id="24" name="Рисунок 23" descr="eltsinzajava.jpg"/>
          <p:cNvPicPr>
            <a:picLocks noChangeAspect="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7358063" y="3714750"/>
            <a:ext cx="1241425" cy="1857375"/>
          </a:xfrm>
          <a:prstGeom prst="rect">
            <a:avLst/>
          </a:prstGeom>
          <a:noFill/>
          <a:ln w="9525">
            <a:solidFill>
              <a:srgbClr val="FFFF00"/>
            </a:solidFill>
            <a:miter lim="800000"/>
            <a:headEnd/>
            <a:tailEnd/>
          </a:ln>
          <a:extLst>
            <a:ext uri="{909E8E84-426E-40DD-AFC4-6F175D3DCCD1}">
              <a14:hiddenFill xmlns="" xmlns:a14="http://schemas.microsoft.com/office/drawing/2010/main">
                <a:solidFill>
                  <a:srgbClr val="FFFFFF"/>
                </a:solidFill>
              </a14:hiddenFill>
            </a:ext>
          </a:extLst>
        </p:spPr>
      </p:pic>
      <p:sp>
        <p:nvSpPr>
          <p:cNvPr id="25" name="TextBox 24"/>
          <p:cNvSpPr txBox="1">
            <a:spLocks noChangeArrowheads="1"/>
          </p:cNvSpPr>
          <p:nvPr/>
        </p:nvSpPr>
        <p:spPr bwMode="auto">
          <a:xfrm>
            <a:off x="7358063" y="5786438"/>
            <a:ext cx="1285875" cy="769937"/>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100" b="1" i="1">
                <a:latin typeface="Corbel" pitchFamily="34" charset="0"/>
              </a:rPr>
              <a:t>Б.Ельцин, президент России, 1991-1999 гг.</a:t>
            </a:r>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Effect transition="in" filter="fade">
                                      <p:cBhvr>
                                        <p:cTn id="12" dur="2000"/>
                                        <p:tgtEl>
                                          <p:spTgt spid="4">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2000"/>
                                        <p:tgtEl>
                                          <p:spTgt spid="4">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2000"/>
                                        <p:tgtEl>
                                          <p:spTgt spid="4">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2000"/>
                                        <p:tgtEl>
                                          <p:spTgt spid="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bg/>
                                          </p:spTgt>
                                        </p:tgtEl>
                                        <p:attrNameLst>
                                          <p:attrName>style.visibility</p:attrName>
                                        </p:attrNameLst>
                                      </p:cBhvr>
                                      <p:to>
                                        <p:strVal val="visible"/>
                                      </p:to>
                                    </p:set>
                                    <p:animEffect transition="in" filter="fade">
                                      <p:cBhvr>
                                        <p:cTn id="32" dur="2000"/>
                                        <p:tgtEl>
                                          <p:spTgt spid="6">
                                            <p:bg/>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fade">
                                      <p:cBhvr>
                                        <p:cTn id="37" dur="2000"/>
                                        <p:tgtEl>
                                          <p:spTgt spid="6">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2000"/>
                                        <p:tgtEl>
                                          <p:spTgt spid="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bg/>
                                          </p:spTgt>
                                        </p:tgtEl>
                                        <p:attrNameLst>
                                          <p:attrName>style.visibility</p:attrName>
                                        </p:attrNameLst>
                                      </p:cBhvr>
                                      <p:to>
                                        <p:strVal val="visible"/>
                                      </p:to>
                                    </p:set>
                                    <p:animEffect transition="in" filter="fade">
                                      <p:cBhvr>
                                        <p:cTn id="47" dur="2000"/>
                                        <p:tgtEl>
                                          <p:spTgt spid="8">
                                            <p:bg/>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xEl>
                                              <p:pRg st="0" end="0"/>
                                            </p:txEl>
                                          </p:spTgt>
                                        </p:tgtEl>
                                        <p:attrNameLst>
                                          <p:attrName>style.visibility</p:attrName>
                                        </p:attrNameLst>
                                      </p:cBhvr>
                                      <p:to>
                                        <p:strVal val="visible"/>
                                      </p:to>
                                    </p:set>
                                    <p:animEffect transition="in" filter="fade">
                                      <p:cBhvr>
                                        <p:cTn id="52" dur="2000"/>
                                        <p:tgtEl>
                                          <p:spTgt spid="8">
                                            <p:txEl>
                                              <p:pRg st="0" end="0"/>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2000"/>
                                        <p:tgtEl>
                                          <p:spTgt spid="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0">
                                            <p:bg/>
                                          </p:spTgt>
                                        </p:tgtEl>
                                        <p:attrNameLst>
                                          <p:attrName>style.visibility</p:attrName>
                                        </p:attrNameLst>
                                      </p:cBhvr>
                                      <p:to>
                                        <p:strVal val="visible"/>
                                      </p:to>
                                    </p:set>
                                    <p:animEffect transition="in" filter="fade">
                                      <p:cBhvr>
                                        <p:cTn id="62" dur="2000"/>
                                        <p:tgtEl>
                                          <p:spTgt spid="10">
                                            <p:bg/>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0">
                                            <p:txEl>
                                              <p:pRg st="0" end="0"/>
                                            </p:txEl>
                                          </p:spTgt>
                                        </p:tgtEl>
                                        <p:attrNameLst>
                                          <p:attrName>style.visibility</p:attrName>
                                        </p:attrNameLst>
                                      </p:cBhvr>
                                      <p:to>
                                        <p:strVal val="visible"/>
                                      </p:to>
                                    </p:set>
                                    <p:animEffect transition="in" filter="fade">
                                      <p:cBhvr>
                                        <p:cTn id="67" dur="2000"/>
                                        <p:tgtEl>
                                          <p:spTgt spid="10">
                                            <p:txEl>
                                              <p:pRg st="0" end="0"/>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0" presetClass="entr" presetSubtype="0" fill="hold"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fade">
                                      <p:cBhvr>
                                        <p:cTn id="72" dur="2000"/>
                                        <p:tgtEl>
                                          <p:spTgt spid="11"/>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2">
                                            <p:bg/>
                                          </p:spTgt>
                                        </p:tgtEl>
                                        <p:attrNameLst>
                                          <p:attrName>style.visibility</p:attrName>
                                        </p:attrNameLst>
                                      </p:cBhvr>
                                      <p:to>
                                        <p:strVal val="visible"/>
                                      </p:to>
                                    </p:set>
                                    <p:animEffect transition="in" filter="fade">
                                      <p:cBhvr>
                                        <p:cTn id="77" dur="2000"/>
                                        <p:tgtEl>
                                          <p:spTgt spid="12">
                                            <p:bg/>
                                          </p:spTgt>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2">
                                            <p:txEl>
                                              <p:pRg st="0" end="0"/>
                                            </p:txEl>
                                          </p:spTgt>
                                        </p:tgtEl>
                                        <p:attrNameLst>
                                          <p:attrName>style.visibility</p:attrName>
                                        </p:attrNameLst>
                                      </p:cBhvr>
                                      <p:to>
                                        <p:strVal val="visible"/>
                                      </p:to>
                                    </p:set>
                                    <p:animEffect transition="in" filter="fade">
                                      <p:cBhvr>
                                        <p:cTn id="82" dur="2000"/>
                                        <p:tgtEl>
                                          <p:spTgt spid="12">
                                            <p:txEl>
                                              <p:pRg st="0" end="0"/>
                                            </p:txEl>
                                          </p:spTgt>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nodeType="clickEffect">
                                  <p:stCondLst>
                                    <p:cond delay="0"/>
                                  </p:stCondLst>
                                  <p:childTnLst>
                                    <p:set>
                                      <p:cBhvr>
                                        <p:cTn id="86" dur="1" fill="hold">
                                          <p:stCondLst>
                                            <p:cond delay="0"/>
                                          </p:stCondLst>
                                        </p:cTn>
                                        <p:tgtEl>
                                          <p:spTgt spid="13"/>
                                        </p:tgtEl>
                                        <p:attrNameLst>
                                          <p:attrName>style.visibility</p:attrName>
                                        </p:attrNameLst>
                                      </p:cBhvr>
                                      <p:to>
                                        <p:strVal val="visible"/>
                                      </p:to>
                                    </p:set>
                                    <p:animEffect transition="in" filter="fade">
                                      <p:cBhvr>
                                        <p:cTn id="87" dur="2000"/>
                                        <p:tgtEl>
                                          <p:spTgt spid="1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4">
                                            <p:bg/>
                                          </p:spTgt>
                                        </p:tgtEl>
                                        <p:attrNameLst>
                                          <p:attrName>style.visibility</p:attrName>
                                        </p:attrNameLst>
                                      </p:cBhvr>
                                      <p:to>
                                        <p:strVal val="visible"/>
                                      </p:to>
                                    </p:set>
                                    <p:animEffect transition="in" filter="fade">
                                      <p:cBhvr>
                                        <p:cTn id="92" dur="2000"/>
                                        <p:tgtEl>
                                          <p:spTgt spid="14">
                                            <p:bg/>
                                          </p:spTgt>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14">
                                            <p:txEl>
                                              <p:pRg st="0" end="0"/>
                                            </p:txEl>
                                          </p:spTgt>
                                        </p:tgtEl>
                                        <p:attrNameLst>
                                          <p:attrName>style.visibility</p:attrName>
                                        </p:attrNameLst>
                                      </p:cBhvr>
                                      <p:to>
                                        <p:strVal val="visible"/>
                                      </p:to>
                                    </p:set>
                                    <p:animEffect transition="in" filter="fade">
                                      <p:cBhvr>
                                        <p:cTn id="97" dur="2000"/>
                                        <p:tgtEl>
                                          <p:spTgt spid="14">
                                            <p:txEl>
                                              <p:pRg st="0" end="0"/>
                                            </p:txEl>
                                          </p:spTgt>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10" presetClass="entr" presetSubtype="0" fill="hold" nodeType="clickEffect">
                                  <p:stCondLst>
                                    <p:cond delay="0"/>
                                  </p:stCondLst>
                                  <p:childTnLst>
                                    <p:set>
                                      <p:cBhvr>
                                        <p:cTn id="101" dur="1" fill="hold">
                                          <p:stCondLst>
                                            <p:cond delay="0"/>
                                          </p:stCondLst>
                                        </p:cTn>
                                        <p:tgtEl>
                                          <p:spTgt spid="15"/>
                                        </p:tgtEl>
                                        <p:attrNameLst>
                                          <p:attrName>style.visibility</p:attrName>
                                        </p:attrNameLst>
                                      </p:cBhvr>
                                      <p:to>
                                        <p:strVal val="visible"/>
                                      </p:to>
                                    </p:set>
                                    <p:animEffect transition="in" filter="fade">
                                      <p:cBhvr>
                                        <p:cTn id="102" dur="2000"/>
                                        <p:tgtEl>
                                          <p:spTgt spid="15"/>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16">
                                            <p:bg/>
                                          </p:spTgt>
                                        </p:tgtEl>
                                        <p:attrNameLst>
                                          <p:attrName>style.visibility</p:attrName>
                                        </p:attrNameLst>
                                      </p:cBhvr>
                                      <p:to>
                                        <p:strVal val="visible"/>
                                      </p:to>
                                    </p:set>
                                    <p:animEffect transition="in" filter="fade">
                                      <p:cBhvr>
                                        <p:cTn id="107" dur="2000"/>
                                        <p:tgtEl>
                                          <p:spTgt spid="16">
                                            <p:bg/>
                                          </p:spTgt>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16">
                                            <p:txEl>
                                              <p:pRg st="0" end="0"/>
                                            </p:txEl>
                                          </p:spTgt>
                                        </p:tgtEl>
                                        <p:attrNameLst>
                                          <p:attrName>style.visibility</p:attrName>
                                        </p:attrNameLst>
                                      </p:cBhvr>
                                      <p:to>
                                        <p:strVal val="visible"/>
                                      </p:to>
                                    </p:set>
                                    <p:animEffect transition="in" filter="fade">
                                      <p:cBhvr>
                                        <p:cTn id="112" dur="2000"/>
                                        <p:tgtEl>
                                          <p:spTgt spid="16">
                                            <p:txEl>
                                              <p:pRg st="0" end="0"/>
                                            </p:txEl>
                                          </p:spTgt>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10" presetClass="entr" presetSubtype="0" fill="hold" nodeType="clickEffect">
                                  <p:stCondLst>
                                    <p:cond delay="0"/>
                                  </p:stCondLst>
                                  <p:childTnLst>
                                    <p:set>
                                      <p:cBhvr>
                                        <p:cTn id="116" dur="1" fill="hold">
                                          <p:stCondLst>
                                            <p:cond delay="0"/>
                                          </p:stCondLst>
                                        </p:cTn>
                                        <p:tgtEl>
                                          <p:spTgt spid="17"/>
                                        </p:tgtEl>
                                        <p:attrNameLst>
                                          <p:attrName>style.visibility</p:attrName>
                                        </p:attrNameLst>
                                      </p:cBhvr>
                                      <p:to>
                                        <p:strVal val="visible"/>
                                      </p:to>
                                    </p:set>
                                    <p:animEffect transition="in" filter="fade">
                                      <p:cBhvr>
                                        <p:cTn id="117" dur="2000"/>
                                        <p:tgtEl>
                                          <p:spTgt spid="17"/>
                                        </p:tgtEl>
                                      </p:cBhvr>
                                    </p:animEffec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19">
                                            <p:bg/>
                                          </p:spTgt>
                                        </p:tgtEl>
                                        <p:attrNameLst>
                                          <p:attrName>style.visibility</p:attrName>
                                        </p:attrNameLst>
                                      </p:cBhvr>
                                      <p:to>
                                        <p:strVal val="visible"/>
                                      </p:to>
                                    </p:set>
                                    <p:animEffect transition="in" filter="fade">
                                      <p:cBhvr>
                                        <p:cTn id="122" dur="2000"/>
                                        <p:tgtEl>
                                          <p:spTgt spid="19">
                                            <p:bg/>
                                          </p:spTgt>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19">
                                            <p:txEl>
                                              <p:pRg st="0" end="0"/>
                                            </p:txEl>
                                          </p:spTgt>
                                        </p:tgtEl>
                                        <p:attrNameLst>
                                          <p:attrName>style.visibility</p:attrName>
                                        </p:attrNameLst>
                                      </p:cBhvr>
                                      <p:to>
                                        <p:strVal val="visible"/>
                                      </p:to>
                                    </p:set>
                                    <p:animEffect transition="in" filter="fade">
                                      <p:cBhvr>
                                        <p:cTn id="127" dur="2000"/>
                                        <p:tgtEl>
                                          <p:spTgt spid="19">
                                            <p:txEl>
                                              <p:pRg st="0" end="0"/>
                                            </p:txEl>
                                          </p:spTgt>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10" presetClass="entr" presetSubtype="0" fill="hold" nodeType="clickEffect">
                                  <p:stCondLst>
                                    <p:cond delay="0"/>
                                  </p:stCondLst>
                                  <p:childTnLst>
                                    <p:set>
                                      <p:cBhvr>
                                        <p:cTn id="131" dur="1" fill="hold">
                                          <p:stCondLst>
                                            <p:cond delay="0"/>
                                          </p:stCondLst>
                                        </p:cTn>
                                        <p:tgtEl>
                                          <p:spTgt spid="20"/>
                                        </p:tgtEl>
                                        <p:attrNameLst>
                                          <p:attrName>style.visibility</p:attrName>
                                        </p:attrNameLst>
                                      </p:cBhvr>
                                      <p:to>
                                        <p:strVal val="visible"/>
                                      </p:to>
                                    </p:set>
                                    <p:animEffect transition="in" filter="fade">
                                      <p:cBhvr>
                                        <p:cTn id="132" dur="2000"/>
                                        <p:tgtEl>
                                          <p:spTgt spid="20"/>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21">
                                            <p:bg/>
                                          </p:spTgt>
                                        </p:tgtEl>
                                        <p:attrNameLst>
                                          <p:attrName>style.visibility</p:attrName>
                                        </p:attrNameLst>
                                      </p:cBhvr>
                                      <p:to>
                                        <p:strVal val="visible"/>
                                      </p:to>
                                    </p:set>
                                    <p:animEffect transition="in" filter="fade">
                                      <p:cBhvr>
                                        <p:cTn id="137" dur="2000"/>
                                        <p:tgtEl>
                                          <p:spTgt spid="21">
                                            <p:bg/>
                                          </p:spTgt>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21">
                                            <p:txEl>
                                              <p:pRg st="0" end="0"/>
                                            </p:txEl>
                                          </p:spTgt>
                                        </p:tgtEl>
                                        <p:attrNameLst>
                                          <p:attrName>style.visibility</p:attrName>
                                        </p:attrNameLst>
                                      </p:cBhvr>
                                      <p:to>
                                        <p:strVal val="visible"/>
                                      </p:to>
                                    </p:set>
                                    <p:animEffect transition="in" filter="fade">
                                      <p:cBhvr>
                                        <p:cTn id="142" dur="2000"/>
                                        <p:tgtEl>
                                          <p:spTgt spid="21">
                                            <p:txEl>
                                              <p:pRg st="0" end="0"/>
                                            </p:txEl>
                                          </p:spTgt>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10" presetClass="entr" presetSubtype="0" fill="hold" nodeType="clickEffect">
                                  <p:stCondLst>
                                    <p:cond delay="0"/>
                                  </p:stCondLst>
                                  <p:childTnLst>
                                    <p:set>
                                      <p:cBhvr>
                                        <p:cTn id="146" dur="1" fill="hold">
                                          <p:stCondLst>
                                            <p:cond delay="0"/>
                                          </p:stCondLst>
                                        </p:cTn>
                                        <p:tgtEl>
                                          <p:spTgt spid="22"/>
                                        </p:tgtEl>
                                        <p:attrNameLst>
                                          <p:attrName>style.visibility</p:attrName>
                                        </p:attrNameLst>
                                      </p:cBhvr>
                                      <p:to>
                                        <p:strVal val="visible"/>
                                      </p:to>
                                    </p:set>
                                    <p:animEffect transition="in" filter="fade">
                                      <p:cBhvr>
                                        <p:cTn id="147" dur="2000"/>
                                        <p:tgtEl>
                                          <p:spTgt spid="22"/>
                                        </p:tgtEl>
                                      </p:cBhvr>
                                    </p:animEffect>
                                  </p:childTnLst>
                                </p:cTn>
                              </p:par>
                            </p:childTnLst>
                          </p:cTn>
                        </p:par>
                      </p:childTnLst>
                    </p:cTn>
                  </p:par>
                  <p:par>
                    <p:cTn id="148" fill="hold" nodeType="clickPar">
                      <p:stCondLst>
                        <p:cond delay="indefinite"/>
                      </p:stCondLst>
                      <p:childTnLst>
                        <p:par>
                          <p:cTn id="149" fill="hold" nodeType="withGroup">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23">
                                            <p:bg/>
                                          </p:spTgt>
                                        </p:tgtEl>
                                        <p:attrNameLst>
                                          <p:attrName>style.visibility</p:attrName>
                                        </p:attrNameLst>
                                      </p:cBhvr>
                                      <p:to>
                                        <p:strVal val="visible"/>
                                      </p:to>
                                    </p:set>
                                    <p:animEffect transition="in" filter="fade">
                                      <p:cBhvr>
                                        <p:cTn id="152" dur="2000"/>
                                        <p:tgtEl>
                                          <p:spTgt spid="23">
                                            <p:bg/>
                                          </p:spTgt>
                                        </p:tgtEl>
                                      </p:cBhvr>
                                    </p:animEffect>
                                  </p:childTnLst>
                                </p:cTn>
                              </p:par>
                            </p:childTnLst>
                          </p:cTn>
                        </p:par>
                      </p:childTnLst>
                    </p:cTn>
                  </p:par>
                  <p:par>
                    <p:cTn id="153" fill="hold" nodeType="clickPar">
                      <p:stCondLst>
                        <p:cond delay="indefinite"/>
                      </p:stCondLst>
                      <p:childTnLst>
                        <p:par>
                          <p:cTn id="154" fill="hold" nodeType="withGroup">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23">
                                            <p:txEl>
                                              <p:pRg st="0" end="0"/>
                                            </p:txEl>
                                          </p:spTgt>
                                        </p:tgtEl>
                                        <p:attrNameLst>
                                          <p:attrName>style.visibility</p:attrName>
                                        </p:attrNameLst>
                                      </p:cBhvr>
                                      <p:to>
                                        <p:strVal val="visible"/>
                                      </p:to>
                                    </p:set>
                                    <p:animEffect transition="in" filter="fade">
                                      <p:cBhvr>
                                        <p:cTn id="157" dur="2000"/>
                                        <p:tgtEl>
                                          <p:spTgt spid="23">
                                            <p:txEl>
                                              <p:pRg st="0" end="0"/>
                                            </p:txEl>
                                          </p:spTgt>
                                        </p:tgtEl>
                                      </p:cBhvr>
                                    </p:animEffect>
                                  </p:childTnLst>
                                </p:cTn>
                              </p:par>
                            </p:childTnLst>
                          </p:cTn>
                        </p:par>
                      </p:childTnLst>
                    </p:cTn>
                  </p:par>
                  <p:par>
                    <p:cTn id="158" fill="hold" nodeType="clickPar">
                      <p:stCondLst>
                        <p:cond delay="indefinite"/>
                      </p:stCondLst>
                      <p:childTnLst>
                        <p:par>
                          <p:cTn id="159" fill="hold" nodeType="withGroup">
                            <p:stCondLst>
                              <p:cond delay="0"/>
                            </p:stCondLst>
                            <p:childTnLst>
                              <p:par>
                                <p:cTn id="160" presetID="10" presetClass="entr" presetSubtype="0" fill="hold" nodeType="clickEffect">
                                  <p:stCondLst>
                                    <p:cond delay="0"/>
                                  </p:stCondLst>
                                  <p:childTnLst>
                                    <p:set>
                                      <p:cBhvr>
                                        <p:cTn id="161" dur="1" fill="hold">
                                          <p:stCondLst>
                                            <p:cond delay="0"/>
                                          </p:stCondLst>
                                        </p:cTn>
                                        <p:tgtEl>
                                          <p:spTgt spid="24"/>
                                        </p:tgtEl>
                                        <p:attrNameLst>
                                          <p:attrName>style.visibility</p:attrName>
                                        </p:attrNameLst>
                                      </p:cBhvr>
                                      <p:to>
                                        <p:strVal val="visible"/>
                                      </p:to>
                                    </p:set>
                                    <p:animEffect transition="in" filter="fade">
                                      <p:cBhvr>
                                        <p:cTn id="162" dur="2000"/>
                                        <p:tgtEl>
                                          <p:spTgt spid="24"/>
                                        </p:tgtEl>
                                      </p:cBhvr>
                                    </p:animEffect>
                                  </p:childTnLst>
                                </p:cTn>
                              </p:par>
                            </p:childTnLst>
                          </p:cTn>
                        </p:par>
                      </p:childTnLst>
                    </p:cTn>
                  </p:par>
                  <p:par>
                    <p:cTn id="163" fill="hold" nodeType="clickPar">
                      <p:stCondLst>
                        <p:cond delay="indefinite"/>
                      </p:stCondLst>
                      <p:childTnLst>
                        <p:par>
                          <p:cTn id="164" fill="hold" nodeType="withGroup">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25">
                                            <p:bg/>
                                          </p:spTgt>
                                        </p:tgtEl>
                                        <p:attrNameLst>
                                          <p:attrName>style.visibility</p:attrName>
                                        </p:attrNameLst>
                                      </p:cBhvr>
                                      <p:to>
                                        <p:strVal val="visible"/>
                                      </p:to>
                                    </p:set>
                                    <p:animEffect transition="in" filter="fade">
                                      <p:cBhvr>
                                        <p:cTn id="167" dur="2000"/>
                                        <p:tgtEl>
                                          <p:spTgt spid="25">
                                            <p:bg/>
                                          </p:spTgt>
                                        </p:tgtEl>
                                      </p:cBhvr>
                                    </p:animEffect>
                                  </p:childTnLst>
                                </p:cTn>
                              </p:par>
                            </p:childTnLst>
                          </p:cTn>
                        </p:par>
                      </p:childTnLst>
                    </p:cTn>
                  </p:par>
                  <p:par>
                    <p:cTn id="168" fill="hold" nodeType="clickPar">
                      <p:stCondLst>
                        <p:cond delay="indefinite"/>
                      </p:stCondLst>
                      <p:childTnLst>
                        <p:par>
                          <p:cTn id="169" fill="hold" nodeType="withGroup">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25">
                                            <p:txEl>
                                              <p:pRg st="0" end="0"/>
                                            </p:txEl>
                                          </p:spTgt>
                                        </p:tgtEl>
                                        <p:attrNameLst>
                                          <p:attrName>style.visibility</p:attrName>
                                        </p:attrNameLst>
                                      </p:cBhvr>
                                      <p:to>
                                        <p:strVal val="visible"/>
                                      </p:to>
                                    </p:set>
                                    <p:animEffect transition="in" filter="fade">
                                      <p:cBhvr>
                                        <p:cTn id="172" dur="20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P spid="8" grpId="0" build="p" animBg="1"/>
      <p:bldP spid="10" grpId="0" build="p" animBg="1"/>
      <p:bldP spid="12" grpId="0" build="p" animBg="1"/>
      <p:bldP spid="14" grpId="0" build="p" animBg="1"/>
      <p:bldP spid="16" grpId="0" build="p" animBg="1"/>
      <p:bldP spid="19" grpId="0" build="p" animBg="1"/>
      <p:bldP spid="21" grpId="0" build="p" animBg="1"/>
      <p:bldP spid="23" grpId="0" build="p" animBg="1"/>
      <p:bldP spid="25"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1"/>
          <p:cNvSpPr txBox="1">
            <a:spLocks noChangeArrowheads="1"/>
          </p:cNvSpPr>
          <p:nvPr/>
        </p:nvSpPr>
        <p:spPr bwMode="auto">
          <a:xfrm>
            <a:off x="285750" y="214313"/>
            <a:ext cx="8572500" cy="1631950"/>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5. Действия террористов заставили правительство принимать более решительные меры по борьбе с </a:t>
            </a:r>
            <a:r>
              <a:rPr lang="ru-RU" sz="2000" b="1" i="1">
                <a:solidFill>
                  <a:srgbClr val="FF0000"/>
                </a:solidFill>
                <a:latin typeface="Corbel" pitchFamily="34" charset="0"/>
              </a:rPr>
              <a:t>терроризмом</a:t>
            </a:r>
            <a:r>
              <a:rPr lang="ru-RU" sz="2000" b="1" i="1">
                <a:latin typeface="Corbel" pitchFamily="34" charset="0"/>
              </a:rPr>
              <a:t>, выделять дополнительные средства на укомпликтацию и оснащение армии и спецподразделений. На </a:t>
            </a:r>
            <a:r>
              <a:rPr lang="ru-RU" sz="2000" b="1" i="1">
                <a:solidFill>
                  <a:srgbClr val="FF0000"/>
                </a:solidFill>
                <a:latin typeface="Corbel" pitchFamily="34" charset="0"/>
              </a:rPr>
              <a:t>референдуме 2003 г</a:t>
            </a:r>
            <a:r>
              <a:rPr lang="ru-RU" sz="2000" b="1" i="1">
                <a:latin typeface="Corbel" pitchFamily="34" charset="0"/>
              </a:rPr>
              <a:t>. население Чечни высказалось за </a:t>
            </a:r>
            <a:r>
              <a:rPr lang="ru-RU" sz="2000" b="1" i="1">
                <a:solidFill>
                  <a:srgbClr val="FF0000"/>
                </a:solidFill>
                <a:latin typeface="Corbel" pitchFamily="34" charset="0"/>
              </a:rPr>
              <a:t>сохранение в составе России</a:t>
            </a:r>
            <a:r>
              <a:rPr lang="ru-RU" sz="2000" b="1" i="1">
                <a:latin typeface="Corbel" pitchFamily="34" charset="0"/>
              </a:rPr>
              <a:t>.</a:t>
            </a:r>
            <a:endParaRPr lang="ru-RU" sz="2000" b="1" i="1">
              <a:solidFill>
                <a:srgbClr val="FF0000"/>
              </a:solidFill>
              <a:latin typeface="Corbel" pitchFamily="34" charset="0"/>
            </a:endParaRPr>
          </a:p>
        </p:txBody>
      </p:sp>
      <p:pic>
        <p:nvPicPr>
          <p:cNvPr id="33795" name="Рисунок 2" descr="picture.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5750" y="2071688"/>
            <a:ext cx="2732088" cy="192881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33796" name="Рисунок 3" descr="kadyrov_speak.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5750" y="4143375"/>
            <a:ext cx="1928813" cy="233997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33797" name="Рисунок 4" descr="bd192d0c3ed9.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357563" y="2071688"/>
            <a:ext cx="2524125" cy="19685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33798" name="Рисунок 5" descr="ec7a06b81269.jpg"/>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524500" y="4143375"/>
            <a:ext cx="3619500" cy="271462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33799" name="TextBox 6"/>
          <p:cNvSpPr txBox="1">
            <a:spLocks noChangeArrowheads="1"/>
          </p:cNvSpPr>
          <p:nvPr/>
        </p:nvSpPr>
        <p:spPr bwMode="auto">
          <a:xfrm>
            <a:off x="6215063" y="3429000"/>
            <a:ext cx="2714625" cy="36988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Грозный. 2008 г.</a:t>
            </a:r>
          </a:p>
        </p:txBody>
      </p:sp>
      <p:sp>
        <p:nvSpPr>
          <p:cNvPr id="33800" name="TextBox 7"/>
          <p:cNvSpPr txBox="1">
            <a:spLocks noChangeArrowheads="1"/>
          </p:cNvSpPr>
          <p:nvPr/>
        </p:nvSpPr>
        <p:spPr bwMode="auto">
          <a:xfrm>
            <a:off x="2500313" y="5572125"/>
            <a:ext cx="2714625" cy="92392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Президенты Чечни Ахмад Кадыров и Р.Кадыров.</a:t>
            </a:r>
          </a:p>
        </p:txBody>
      </p:sp>
    </p:spTree>
  </p:cSld>
  <p:clrMapOvr>
    <a:masterClrMapping/>
  </p:clrMapOvr>
  <p:transition spd="slow">
    <p:zoom dir="in"/>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Рисунок 1" descr="bc3cb8818e6a.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6643688" cy="681037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34819" name="TextBox 2"/>
          <p:cNvSpPr txBox="1">
            <a:spLocks noChangeArrowheads="1"/>
          </p:cNvSpPr>
          <p:nvPr/>
        </p:nvSpPr>
        <p:spPr bwMode="auto">
          <a:xfrm>
            <a:off x="6858000" y="4714875"/>
            <a:ext cx="2000250" cy="175418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В эти годы планомерно уничтожаются лидеры чеченских боевиков.</a:t>
            </a:r>
          </a:p>
        </p:txBody>
      </p:sp>
    </p:spTree>
  </p:cSld>
  <p:clrMapOvr>
    <a:masterClrMapping/>
  </p:clrMapOvr>
  <p:transition spd="slow">
    <p:zoom dir="in"/>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Box 1"/>
          <p:cNvSpPr txBox="1">
            <a:spLocks noChangeArrowheads="1"/>
          </p:cNvSpPr>
          <p:nvPr/>
        </p:nvSpPr>
        <p:spPr bwMode="auto">
          <a:xfrm>
            <a:off x="285750" y="214313"/>
            <a:ext cx="8572500" cy="1631950"/>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6. Во внешней полите Россия поддерживает ООН и выступает за многополярность мира. После терактов </a:t>
            </a:r>
            <a:r>
              <a:rPr lang="ru-RU" sz="2000" b="1" i="1">
                <a:solidFill>
                  <a:srgbClr val="FF0000"/>
                </a:solidFill>
                <a:latin typeface="Corbel" pitchFamily="34" charset="0"/>
              </a:rPr>
              <a:t>11 сентября 2001 г. </a:t>
            </a:r>
            <a:r>
              <a:rPr lang="ru-RU" sz="2000" b="1" i="1">
                <a:latin typeface="Corbel" pitchFamily="34" charset="0"/>
              </a:rPr>
              <a:t>в США, голос Россия по борьбе с терроризмом был услышан. Россия поддержала действия США в Афганистане. Было возобновлено сотрудничество </a:t>
            </a:r>
            <a:r>
              <a:rPr lang="ru-RU" sz="2000" b="1" i="1">
                <a:solidFill>
                  <a:srgbClr val="FF0000"/>
                </a:solidFill>
                <a:latin typeface="Corbel" pitchFamily="34" charset="0"/>
              </a:rPr>
              <a:t>Россия-НАТО</a:t>
            </a:r>
            <a:r>
              <a:rPr lang="ru-RU" sz="2000" b="1" i="1">
                <a:latin typeface="Corbel" pitchFamily="34" charset="0"/>
              </a:rPr>
              <a:t>.</a:t>
            </a:r>
            <a:endParaRPr lang="ru-RU" sz="2000" b="1" i="1">
              <a:solidFill>
                <a:srgbClr val="FF0000"/>
              </a:solidFill>
              <a:latin typeface="Corbel" pitchFamily="34" charset="0"/>
            </a:endParaRPr>
          </a:p>
        </p:txBody>
      </p:sp>
      <p:pic>
        <p:nvPicPr>
          <p:cNvPr id="35843" name="Рисунок 2" descr="11925997180.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0063" y="2000250"/>
            <a:ext cx="4143375" cy="395763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35844" name="Рисунок 3" descr="1-web.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29250" y="2071688"/>
            <a:ext cx="3224213" cy="371475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35845" name="TextBox 5"/>
          <p:cNvSpPr txBox="1">
            <a:spLocks noChangeArrowheads="1"/>
          </p:cNvSpPr>
          <p:nvPr/>
        </p:nvSpPr>
        <p:spPr bwMode="auto">
          <a:xfrm>
            <a:off x="5715000" y="5929313"/>
            <a:ext cx="2714625" cy="64611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Нью- Йорк 11 сентября 2001 г.</a:t>
            </a:r>
          </a:p>
        </p:txBody>
      </p:sp>
      <p:sp>
        <p:nvSpPr>
          <p:cNvPr id="35846" name="TextBox 6"/>
          <p:cNvSpPr txBox="1">
            <a:spLocks noChangeArrowheads="1"/>
          </p:cNvSpPr>
          <p:nvPr/>
        </p:nvSpPr>
        <p:spPr bwMode="auto">
          <a:xfrm>
            <a:off x="571500" y="6143625"/>
            <a:ext cx="4000500" cy="36988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В.Путин и президент США Д.Буш.</a:t>
            </a:r>
          </a:p>
        </p:txBody>
      </p:sp>
    </p:spTree>
  </p:cSld>
  <p:clrMapOvr>
    <a:masterClrMapping/>
  </p:clrMapOvr>
  <p:transition spd="slow">
    <p:zoom dir="in"/>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Рисунок 1" descr="Dmitrii_Rogozin.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5750" y="285750"/>
            <a:ext cx="3459163" cy="5286375"/>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36867" name="Рисунок 2" descr="38175506a307ba5e468840e592b29bf1_big.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000500" y="857250"/>
            <a:ext cx="4826000" cy="3929063"/>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36868" name="TextBox 3"/>
          <p:cNvSpPr txBox="1">
            <a:spLocks noChangeArrowheads="1"/>
          </p:cNvSpPr>
          <p:nvPr/>
        </p:nvSpPr>
        <p:spPr bwMode="auto">
          <a:xfrm>
            <a:off x="285750" y="5786438"/>
            <a:ext cx="3429000" cy="830262"/>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b="1" i="1">
                <a:latin typeface="Corbel" pitchFamily="34" charset="0"/>
              </a:rPr>
              <a:t>Представитель России при НАТО, лидер партии РОДИНА Д.Рогозин.</a:t>
            </a:r>
          </a:p>
        </p:txBody>
      </p:sp>
      <p:sp>
        <p:nvSpPr>
          <p:cNvPr id="36869" name="TextBox 4"/>
          <p:cNvSpPr txBox="1">
            <a:spLocks noChangeArrowheads="1"/>
          </p:cNvSpPr>
          <p:nvPr/>
        </p:nvSpPr>
        <p:spPr bwMode="auto">
          <a:xfrm>
            <a:off x="4786313" y="4929188"/>
            <a:ext cx="3429000" cy="338137"/>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b="1" i="1">
                <a:latin typeface="Corbel" pitchFamily="34" charset="0"/>
              </a:rPr>
              <a:t>Заседание Совета, РОССИЯ-НАТО.</a:t>
            </a:r>
          </a:p>
        </p:txBody>
      </p:sp>
    </p:spTree>
  </p:cSld>
  <p:clrMapOvr>
    <a:masterClrMapping/>
  </p:clrMapOvr>
  <p:transition spd="slow">
    <p:zoom dir="in"/>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Box 1"/>
          <p:cNvSpPr txBox="1">
            <a:spLocks noChangeArrowheads="1"/>
          </p:cNvSpPr>
          <p:nvPr/>
        </p:nvSpPr>
        <p:spPr bwMode="auto">
          <a:xfrm>
            <a:off x="285750" y="214313"/>
            <a:ext cx="8572500" cy="1323975"/>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6. Сложными стали отношения с СНГ, особенно с Киргизией, Грузией, Украиной после </a:t>
            </a:r>
            <a:r>
              <a:rPr lang="ru-RU" sz="2000" b="1" i="1">
                <a:solidFill>
                  <a:srgbClr val="FF0000"/>
                </a:solidFill>
                <a:latin typeface="Corbel" pitchFamily="34" charset="0"/>
              </a:rPr>
              <a:t>«оранжевых революций»</a:t>
            </a:r>
            <a:r>
              <a:rPr lang="ru-RU" sz="2000" b="1" i="1">
                <a:latin typeface="Corbel" pitchFamily="34" charset="0"/>
              </a:rPr>
              <a:t>. В июле 2006 г. в Санкт-Петербурге прошел саммит стран </a:t>
            </a:r>
            <a:r>
              <a:rPr lang="en-US" sz="2000" b="1" i="1">
                <a:solidFill>
                  <a:srgbClr val="FF0000"/>
                </a:solidFill>
                <a:latin typeface="Gill Sans MT" pitchFamily="34" charset="0"/>
              </a:rPr>
              <a:t>G</a:t>
            </a:r>
            <a:r>
              <a:rPr lang="ru-RU" sz="2000" b="1" i="1">
                <a:solidFill>
                  <a:srgbClr val="FF0000"/>
                </a:solidFill>
                <a:latin typeface="Corbel" pitchFamily="34" charset="0"/>
              </a:rPr>
              <a:t>8</a:t>
            </a:r>
            <a:r>
              <a:rPr lang="ru-RU" sz="2000" b="1" i="1">
                <a:latin typeface="Corbel" pitchFamily="34" charset="0"/>
              </a:rPr>
              <a:t>, в котором Россия председательствовала. </a:t>
            </a:r>
            <a:endParaRPr lang="ru-RU" sz="2000" b="1" i="1">
              <a:solidFill>
                <a:srgbClr val="FF0000"/>
              </a:solidFill>
              <a:latin typeface="Corbel" pitchFamily="34" charset="0"/>
            </a:endParaRPr>
          </a:p>
        </p:txBody>
      </p:sp>
      <p:pic>
        <p:nvPicPr>
          <p:cNvPr id="37891" name="Рисунок 2" descr="55dec26af2361102956429133dc54b94.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00188" y="1643063"/>
            <a:ext cx="7429500" cy="495617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37892" name="Рисунок 3" descr="GCRR-Summit-G8-city-Big.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3286125"/>
            <a:ext cx="2381250" cy="357187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Рисунок 1" descr="98bbb6587ec1.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5750" y="214313"/>
            <a:ext cx="8572500" cy="540067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38915" name="TextBox 2"/>
          <p:cNvSpPr txBox="1">
            <a:spLocks noChangeArrowheads="1"/>
          </p:cNvSpPr>
          <p:nvPr/>
        </p:nvSpPr>
        <p:spPr bwMode="auto">
          <a:xfrm>
            <a:off x="2571750" y="5929313"/>
            <a:ext cx="4000500" cy="369887"/>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Саммит СНГ 2006 г.</a:t>
            </a:r>
          </a:p>
        </p:txBody>
      </p:sp>
    </p:spTree>
  </p:cSld>
  <p:clrMapOvr>
    <a:masterClrMapping/>
  </p:clrMapOvr>
  <p:transition spd="slow">
    <p:zoom dir="in"/>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Рисунок 1" descr="20.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5750" y="285750"/>
            <a:ext cx="4357688" cy="289083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39939" name="Рисунок 2" descr="ce67f58a448b0f64da9e8898ea7f25ce_big.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357688" y="3319463"/>
            <a:ext cx="4429125" cy="326072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39940" name="Рисунок 3" descr="0007gzb0.jpe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000625" y="285750"/>
            <a:ext cx="3676650" cy="28575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39941" name="TextBox 4"/>
          <p:cNvSpPr txBox="1">
            <a:spLocks noChangeArrowheads="1"/>
          </p:cNvSpPr>
          <p:nvPr/>
        </p:nvSpPr>
        <p:spPr bwMode="auto">
          <a:xfrm>
            <a:off x="500063" y="4714875"/>
            <a:ext cx="3429000" cy="175418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В.Путин и лидеры стран СНГ, премьер Украины Ю.Тимошенко, президент Белоруссии А,Лукашенко и президент Узбекистана И.Каримов.</a:t>
            </a:r>
          </a:p>
        </p:txBody>
      </p:sp>
    </p:spTree>
  </p:cSld>
  <p:clrMapOvr>
    <a:masterClrMapping/>
  </p:clrMapOvr>
  <p:transition spd="slow">
    <p:zoom dir="in"/>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1"/>
          <p:cNvSpPr txBox="1">
            <a:spLocks noChangeArrowheads="1"/>
          </p:cNvSpPr>
          <p:nvPr/>
        </p:nvSpPr>
        <p:spPr bwMode="auto">
          <a:xfrm>
            <a:off x="285750" y="214313"/>
            <a:ext cx="8572500" cy="1938337"/>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7. Особо сложными складывались отношения </a:t>
            </a:r>
            <a:r>
              <a:rPr lang="ru-RU" sz="2000" b="1" i="1">
                <a:solidFill>
                  <a:srgbClr val="FF0000"/>
                </a:solidFill>
                <a:latin typeface="Corbel" pitchFamily="34" charset="0"/>
              </a:rPr>
              <a:t>Грузии и России </a:t>
            </a:r>
            <a:r>
              <a:rPr lang="ru-RU" sz="2000" b="1" i="1">
                <a:latin typeface="Corbel" pitchFamily="34" charset="0"/>
              </a:rPr>
              <a:t>из-за желания Грузии силовым методом решить проблему Абхазии и Южной Осетии. </a:t>
            </a:r>
            <a:r>
              <a:rPr lang="ru-RU" sz="2000" b="1" i="1">
                <a:solidFill>
                  <a:srgbClr val="FF0000"/>
                </a:solidFill>
                <a:latin typeface="Corbel" pitchFamily="34" charset="0"/>
              </a:rPr>
              <a:t>8 августа 2008 г</a:t>
            </a:r>
            <a:r>
              <a:rPr lang="ru-RU" sz="2000" b="1" i="1">
                <a:latin typeface="Corbel" pitchFamily="34" charset="0"/>
              </a:rPr>
              <a:t>. режим Саакашвилли обстрелял столицу Осетии Цхинвал и пункты российских миротворцев. Россия вынуждена была ответить. В Осетию </a:t>
            </a:r>
            <a:r>
              <a:rPr lang="ru-RU" sz="2000" b="1" i="1">
                <a:solidFill>
                  <a:srgbClr val="FF0000"/>
                </a:solidFill>
                <a:latin typeface="Corbel" pitchFamily="34" charset="0"/>
              </a:rPr>
              <a:t>вошла 58 армия РФ</a:t>
            </a:r>
            <a:r>
              <a:rPr lang="ru-RU" sz="2000" b="1" i="1">
                <a:latin typeface="Corbel" pitchFamily="34" charset="0"/>
              </a:rPr>
              <a:t>, за пару дней очистившая территорию Осетии от </a:t>
            </a:r>
            <a:r>
              <a:rPr lang="ru-RU" sz="2000" b="1" i="1">
                <a:solidFill>
                  <a:srgbClr val="FF0000"/>
                </a:solidFill>
                <a:latin typeface="Corbel" pitchFamily="34" charset="0"/>
              </a:rPr>
              <a:t>грузинских войск</a:t>
            </a:r>
            <a:r>
              <a:rPr lang="ru-RU" sz="2000" b="1" i="1">
                <a:latin typeface="Corbel" pitchFamily="34" charset="0"/>
              </a:rPr>
              <a:t>.</a:t>
            </a:r>
            <a:endParaRPr lang="ru-RU" sz="2000" b="1" i="1">
              <a:solidFill>
                <a:srgbClr val="FF0000"/>
              </a:solidFill>
              <a:latin typeface="Corbel" pitchFamily="34" charset="0"/>
            </a:endParaRPr>
          </a:p>
        </p:txBody>
      </p:sp>
      <p:pic>
        <p:nvPicPr>
          <p:cNvPr id="40963" name="Рисунок 2" descr="676px-Georgia,_Ossetia,_Russia_and_Abkhazia_(ru).svg.pn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5750" y="2357438"/>
            <a:ext cx="5929313" cy="350837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40964" name="Рисунок 3" descr="galstuk.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643563" y="2357438"/>
            <a:ext cx="3241675" cy="2332037"/>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40965" name="TextBox 4"/>
          <p:cNvSpPr txBox="1">
            <a:spLocks noChangeArrowheads="1"/>
          </p:cNvSpPr>
          <p:nvPr/>
        </p:nvSpPr>
        <p:spPr bwMode="auto">
          <a:xfrm>
            <a:off x="6500813" y="4929188"/>
            <a:ext cx="2428875" cy="64611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Президент Грузии М.Саакашвилли.</a:t>
            </a:r>
          </a:p>
        </p:txBody>
      </p:sp>
    </p:spTree>
  </p:cSld>
  <p:clrMapOvr>
    <a:masterClrMapping/>
  </p:clrMapOvr>
  <p:transition spd="slow">
    <p:zoom dir="in"/>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Рисунок 1" descr="927.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5750" y="285750"/>
            <a:ext cx="3419475" cy="227647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41987" name="Рисунок 2" descr="206549.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1500" y="2786063"/>
            <a:ext cx="2500313" cy="37084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41988" name="Рисунок 3" descr="Tskhinval_after_Georgian_attack.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143375" y="285750"/>
            <a:ext cx="4703763" cy="313372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41989" name="Рисунок 4" descr="Цхинвали.jpeg"/>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857750" y="3571875"/>
            <a:ext cx="3214688" cy="217328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41990" name="TextBox 5"/>
          <p:cNvSpPr txBox="1">
            <a:spLocks noChangeArrowheads="1"/>
          </p:cNvSpPr>
          <p:nvPr/>
        </p:nvSpPr>
        <p:spPr bwMode="auto">
          <a:xfrm>
            <a:off x="4286250" y="5929313"/>
            <a:ext cx="4214813" cy="64611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Цхинвал после грузинской агрессии в августе 2008 г.</a:t>
            </a:r>
          </a:p>
        </p:txBody>
      </p:sp>
    </p:spTree>
  </p:cSld>
  <p:clrMapOvr>
    <a:masterClrMapping/>
  </p:clrMapOvr>
  <p:transition spd="slow">
    <p:zoom dir="in"/>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Рисунок 1" descr="95094_20080809120510.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0063" y="214313"/>
            <a:ext cx="3048000" cy="22860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43011" name="Рисунок 2" descr="post-3834-1218503036.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4313" y="3000375"/>
            <a:ext cx="4071937" cy="31623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43012" name="Рисунок 3" descr="vinos_23_01_01_view.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714875" y="214313"/>
            <a:ext cx="3786188" cy="2840037"/>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43013" name="Рисунок 4" descr="Abkhazia_Kodori_gorge.png"/>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072063" y="3786188"/>
            <a:ext cx="3268662" cy="2446337"/>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43014" name="TextBox 5"/>
          <p:cNvSpPr txBox="1">
            <a:spLocks noChangeArrowheads="1"/>
          </p:cNvSpPr>
          <p:nvPr/>
        </p:nvSpPr>
        <p:spPr bwMode="auto">
          <a:xfrm>
            <a:off x="285750" y="2643188"/>
            <a:ext cx="3429000" cy="27622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200" b="1" i="1">
                <a:latin typeface="Corbel" pitchFamily="34" charset="0"/>
              </a:rPr>
              <a:t>Грузинские ГРАД наносят удар по Цхинвалу</a:t>
            </a:r>
          </a:p>
        </p:txBody>
      </p:sp>
      <p:sp>
        <p:nvSpPr>
          <p:cNvPr id="43015" name="TextBox 6"/>
          <p:cNvSpPr txBox="1">
            <a:spLocks noChangeArrowheads="1"/>
          </p:cNvSpPr>
          <p:nvPr/>
        </p:nvSpPr>
        <p:spPr bwMode="auto">
          <a:xfrm>
            <a:off x="500063" y="6286500"/>
            <a:ext cx="3429000" cy="277813"/>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200" b="1" i="1">
                <a:latin typeface="Corbel" pitchFamily="34" charset="0"/>
              </a:rPr>
              <a:t>Убегающий непонятно от чего Саакашвилли</a:t>
            </a:r>
          </a:p>
        </p:txBody>
      </p:sp>
      <p:sp>
        <p:nvSpPr>
          <p:cNvPr id="43016" name="TextBox 7"/>
          <p:cNvSpPr txBox="1">
            <a:spLocks noChangeArrowheads="1"/>
          </p:cNvSpPr>
          <p:nvPr/>
        </p:nvSpPr>
        <p:spPr bwMode="auto">
          <a:xfrm>
            <a:off x="4857750" y="3214688"/>
            <a:ext cx="3429000" cy="27622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200" b="1" i="1">
                <a:latin typeface="Corbel" pitchFamily="34" charset="0"/>
              </a:rPr>
              <a:t>58 армия вступает в Осетию</a:t>
            </a:r>
          </a:p>
        </p:txBody>
      </p:sp>
      <p:sp>
        <p:nvSpPr>
          <p:cNvPr id="43017" name="TextBox 8"/>
          <p:cNvSpPr txBox="1">
            <a:spLocks noChangeArrowheads="1"/>
          </p:cNvSpPr>
          <p:nvPr/>
        </p:nvSpPr>
        <p:spPr bwMode="auto">
          <a:xfrm>
            <a:off x="5000625" y="6357938"/>
            <a:ext cx="3429000" cy="277812"/>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200" b="1" i="1">
                <a:latin typeface="Corbel" pitchFamily="34" charset="0"/>
              </a:rPr>
              <a:t>Абхазия</a:t>
            </a:r>
          </a:p>
        </p:txBody>
      </p:sp>
    </p:spTree>
  </p:cSld>
  <p:clrMapOvr>
    <a:masterClrMapping/>
  </p:clrMapOvr>
  <p:transition spd="slow">
    <p:zoom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Box 1"/>
          <p:cNvSpPr txBox="1">
            <a:spLocks noChangeArrowheads="1"/>
          </p:cNvSpPr>
          <p:nvPr/>
        </p:nvSpPr>
        <p:spPr bwMode="auto">
          <a:xfrm>
            <a:off x="285750" y="214313"/>
            <a:ext cx="8572500" cy="1631950"/>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1. После отставки Ельцина и.о. Президента стал </a:t>
            </a:r>
            <a:r>
              <a:rPr lang="ru-RU" sz="2000" b="1" i="1">
                <a:solidFill>
                  <a:srgbClr val="FF0000"/>
                </a:solidFill>
                <a:latin typeface="Corbel" pitchFamily="34" charset="0"/>
              </a:rPr>
              <a:t>В.Путин</a:t>
            </a:r>
            <a:r>
              <a:rPr lang="ru-RU" sz="2000" b="1" i="1">
                <a:latin typeface="Corbel" pitchFamily="34" charset="0"/>
              </a:rPr>
              <a:t>. Путин родился в 1952 г. С 1975 г. служил в </a:t>
            </a:r>
            <a:r>
              <a:rPr lang="ru-RU" sz="2000" b="1" i="1">
                <a:solidFill>
                  <a:srgbClr val="FF0000"/>
                </a:solidFill>
                <a:latin typeface="Corbel" pitchFamily="34" charset="0"/>
              </a:rPr>
              <a:t>КГБ СССР</a:t>
            </a:r>
            <a:r>
              <a:rPr lang="ru-RU" sz="2000" b="1" i="1">
                <a:latin typeface="Corbel" pitchFamily="34" charset="0"/>
              </a:rPr>
              <a:t>, с 1991-1996 гг. вице мэр Петербурга, с 1998 г </a:t>
            </a:r>
            <a:r>
              <a:rPr lang="ru-RU" sz="2000" b="1" i="1">
                <a:solidFill>
                  <a:srgbClr val="FF0000"/>
                </a:solidFill>
                <a:latin typeface="Corbel" pitchFamily="34" charset="0"/>
              </a:rPr>
              <a:t>директор ФСБ РФ</a:t>
            </a:r>
            <a:r>
              <a:rPr lang="ru-RU" sz="2000" b="1" i="1">
                <a:latin typeface="Corbel" pitchFamily="34" charset="0"/>
              </a:rPr>
              <a:t>. С лета 1999 г. премьер-министр России. </a:t>
            </a:r>
            <a:r>
              <a:rPr lang="ru-RU" sz="2000" b="1" i="1">
                <a:solidFill>
                  <a:srgbClr val="FF0000"/>
                </a:solidFill>
                <a:latin typeface="Corbel" pitchFamily="34" charset="0"/>
              </a:rPr>
              <a:t>26 марта 2000 г. Путин избран Президентом России </a:t>
            </a:r>
            <a:r>
              <a:rPr lang="ru-RU" sz="2000" b="1" i="1">
                <a:latin typeface="Corbel" pitchFamily="34" charset="0"/>
              </a:rPr>
              <a:t>с первого тура.</a:t>
            </a:r>
          </a:p>
        </p:txBody>
      </p:sp>
      <p:pic>
        <p:nvPicPr>
          <p:cNvPr id="1028" name="Рисунок 2" descr="putin0001.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28625" y="2000250"/>
            <a:ext cx="3357563" cy="4532313"/>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pic>
      <p:pic>
        <p:nvPicPr>
          <p:cNvPr id="1026" name="Диаграмма 3"/>
          <p:cNvPicPr>
            <a:picLocks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071938" y="2071688"/>
            <a:ext cx="4643437" cy="4500562"/>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Рисунок 1" descr="800px-2008_South_Ossetia_war_ru.svg.pn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Box 1"/>
          <p:cNvSpPr txBox="1">
            <a:spLocks noChangeArrowheads="1"/>
          </p:cNvSpPr>
          <p:nvPr/>
        </p:nvSpPr>
        <p:spPr bwMode="auto">
          <a:xfrm>
            <a:off x="285750" y="214313"/>
            <a:ext cx="8572500" cy="1323975"/>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7. Грузия после разгрома развернула </a:t>
            </a:r>
            <a:r>
              <a:rPr lang="ru-RU" sz="2000" b="1" i="1">
                <a:solidFill>
                  <a:srgbClr val="FF0000"/>
                </a:solidFill>
                <a:latin typeface="Corbel" pitchFamily="34" charset="0"/>
              </a:rPr>
              <a:t>лживую деятельность</a:t>
            </a:r>
            <a:r>
              <a:rPr lang="ru-RU" sz="2000" b="1" i="1">
                <a:latin typeface="Corbel" pitchFamily="34" charset="0"/>
              </a:rPr>
              <a:t>, якобы о российской агрессии. Мировая общественность </a:t>
            </a:r>
            <a:r>
              <a:rPr lang="ru-RU" sz="2000" b="1" i="1">
                <a:solidFill>
                  <a:srgbClr val="FF0000"/>
                </a:solidFill>
                <a:latin typeface="Corbel" pitchFamily="34" charset="0"/>
              </a:rPr>
              <a:t>неоднозначно</a:t>
            </a:r>
            <a:r>
              <a:rPr lang="ru-RU" sz="2000" b="1" i="1">
                <a:latin typeface="Corbel" pitchFamily="34" charset="0"/>
              </a:rPr>
              <a:t> оценила </a:t>
            </a:r>
            <a:r>
              <a:rPr lang="ru-RU" sz="2000" b="1" i="1">
                <a:solidFill>
                  <a:srgbClr val="FF0000"/>
                </a:solidFill>
                <a:latin typeface="Corbel" pitchFamily="34" charset="0"/>
              </a:rPr>
              <a:t>действия России на Кавказе</a:t>
            </a:r>
            <a:r>
              <a:rPr lang="ru-RU" sz="2000" b="1" i="1">
                <a:latin typeface="Corbel" pitchFamily="34" charset="0"/>
              </a:rPr>
              <a:t>. После разгрома Грузии Россия </a:t>
            </a:r>
            <a:r>
              <a:rPr lang="ru-RU" sz="2000" b="1" i="1">
                <a:solidFill>
                  <a:srgbClr val="FF0000"/>
                </a:solidFill>
                <a:latin typeface="Corbel" pitchFamily="34" charset="0"/>
              </a:rPr>
              <a:t>признала независимость Абхазии и Южной Осетии</a:t>
            </a:r>
            <a:r>
              <a:rPr lang="ru-RU" sz="2000" b="1" i="1">
                <a:latin typeface="Corbel" pitchFamily="34" charset="0"/>
              </a:rPr>
              <a:t> от Грузии.</a:t>
            </a:r>
            <a:endParaRPr lang="ru-RU" sz="2000" b="1" i="1">
              <a:solidFill>
                <a:srgbClr val="FF0000"/>
              </a:solidFill>
              <a:latin typeface="Corbel" pitchFamily="34" charset="0"/>
            </a:endParaRPr>
          </a:p>
        </p:txBody>
      </p:sp>
      <p:pic>
        <p:nvPicPr>
          <p:cNvPr id="45059" name="Рисунок 2" descr="e_k_.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0063" y="1785938"/>
            <a:ext cx="3071812" cy="409575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45060" name="Рисунок 3" descr="picture.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071938" y="2000250"/>
            <a:ext cx="4714875" cy="353695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5061" name="TextBox 4"/>
          <p:cNvSpPr txBox="1">
            <a:spLocks noChangeArrowheads="1"/>
          </p:cNvSpPr>
          <p:nvPr/>
        </p:nvSpPr>
        <p:spPr bwMode="auto">
          <a:xfrm>
            <a:off x="571500" y="6000750"/>
            <a:ext cx="2928938" cy="523875"/>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400" b="1" i="1">
                <a:latin typeface="Corbel" pitchFamily="34" charset="0"/>
              </a:rPr>
              <a:t>Президент Южной Осетии Эдуард Кокойты.</a:t>
            </a:r>
          </a:p>
        </p:txBody>
      </p:sp>
      <p:sp>
        <p:nvSpPr>
          <p:cNvPr id="45062" name="TextBox 5"/>
          <p:cNvSpPr txBox="1">
            <a:spLocks noChangeArrowheads="1"/>
          </p:cNvSpPr>
          <p:nvPr/>
        </p:nvSpPr>
        <p:spPr bwMode="auto">
          <a:xfrm>
            <a:off x="5000625" y="5786438"/>
            <a:ext cx="2928938" cy="523875"/>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400" b="1" i="1">
                <a:latin typeface="Corbel" pitchFamily="34" charset="0"/>
              </a:rPr>
              <a:t>Президент Абхазии Сергей Багапш.</a:t>
            </a:r>
          </a:p>
        </p:txBody>
      </p:sp>
    </p:spTree>
  </p:cSld>
  <p:clrMapOvr>
    <a:masterClrMapping/>
  </p:clrMapOvr>
  <p:transition spd="slow">
    <p:zoom dir="in"/>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Рисунок 1" descr="ugoset-1.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5750" y="214313"/>
            <a:ext cx="3405188" cy="297815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6083" name="TextBox 2"/>
          <p:cNvSpPr txBox="1">
            <a:spLocks noChangeArrowheads="1"/>
          </p:cNvSpPr>
          <p:nvPr/>
        </p:nvSpPr>
        <p:spPr bwMode="auto">
          <a:xfrm>
            <a:off x="642938" y="1357313"/>
            <a:ext cx="2143125"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i="1">
                <a:latin typeface="Corbel" pitchFamily="34" charset="0"/>
              </a:rPr>
              <a:t>ЮЖНАЯ ОСЕТИЯ</a:t>
            </a:r>
          </a:p>
        </p:txBody>
      </p:sp>
      <p:sp>
        <p:nvSpPr>
          <p:cNvPr id="46084" name="TextBox 3"/>
          <p:cNvSpPr txBox="1">
            <a:spLocks noChangeArrowheads="1"/>
          </p:cNvSpPr>
          <p:nvPr/>
        </p:nvSpPr>
        <p:spPr bwMode="auto">
          <a:xfrm>
            <a:off x="571500" y="214313"/>
            <a:ext cx="2143125"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РОССИЯ</a:t>
            </a:r>
          </a:p>
        </p:txBody>
      </p:sp>
      <p:sp>
        <p:nvSpPr>
          <p:cNvPr id="46085" name="TextBox 4"/>
          <p:cNvSpPr txBox="1">
            <a:spLocks noChangeArrowheads="1"/>
          </p:cNvSpPr>
          <p:nvPr/>
        </p:nvSpPr>
        <p:spPr bwMode="auto">
          <a:xfrm>
            <a:off x="357188" y="2786063"/>
            <a:ext cx="2143125"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i="1">
                <a:latin typeface="Corbel" pitchFamily="34" charset="0"/>
              </a:rPr>
              <a:t>ГРУЗИЯ</a:t>
            </a:r>
          </a:p>
        </p:txBody>
      </p:sp>
      <p:pic>
        <p:nvPicPr>
          <p:cNvPr id="46086" name="Рисунок 5" descr="karta.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5750" y="3500438"/>
            <a:ext cx="3657600" cy="283845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46087" name="Рисунок 6" descr="132034.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714875" y="3500438"/>
            <a:ext cx="3857625" cy="2887662"/>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46088" name="Рисунок 7" descr="map40s.jpg"/>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500563" y="142875"/>
            <a:ext cx="4378325" cy="2833688"/>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6089" name="TextBox 8"/>
          <p:cNvSpPr txBox="1">
            <a:spLocks noChangeArrowheads="1"/>
          </p:cNvSpPr>
          <p:nvPr/>
        </p:nvSpPr>
        <p:spPr bwMode="auto">
          <a:xfrm>
            <a:off x="4572000" y="3071813"/>
            <a:ext cx="4214813"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Грузинская ССР до 1991 г.</a:t>
            </a:r>
          </a:p>
        </p:txBody>
      </p:sp>
    </p:spTree>
  </p:cSld>
  <p:clrMapOvr>
    <a:masterClrMapping/>
  </p:clrMapOvr>
  <p:transition spd="slow">
    <p:zoom dir="in"/>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Box 1"/>
          <p:cNvSpPr txBox="1">
            <a:spLocks noChangeArrowheads="1"/>
          </p:cNvSpPr>
          <p:nvPr/>
        </p:nvSpPr>
        <p:spPr bwMode="auto">
          <a:xfrm>
            <a:off x="285750" y="214313"/>
            <a:ext cx="8572500" cy="1631950"/>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8. </a:t>
            </a:r>
            <a:r>
              <a:rPr lang="ru-RU" sz="2000" b="1" i="1">
                <a:solidFill>
                  <a:srgbClr val="FF0000"/>
                </a:solidFill>
                <a:latin typeface="Corbel" pitchFamily="34" charset="0"/>
              </a:rPr>
              <a:t>7 декабря 2003 г</a:t>
            </a:r>
            <a:r>
              <a:rPr lang="ru-RU" sz="2000" b="1" i="1">
                <a:latin typeface="Corbel" pitchFamily="34" charset="0"/>
              </a:rPr>
              <a:t>. прошли выборы в Гос.думу. </a:t>
            </a:r>
            <a:r>
              <a:rPr lang="ru-RU" sz="2000" b="1" i="1">
                <a:solidFill>
                  <a:srgbClr val="FF0000"/>
                </a:solidFill>
                <a:latin typeface="Corbel" pitchFamily="34" charset="0"/>
              </a:rPr>
              <a:t>24 февраля 2004 г</a:t>
            </a:r>
            <a:r>
              <a:rPr lang="ru-RU" sz="2000" b="1" i="1">
                <a:latin typeface="Corbel" pitchFamily="34" charset="0"/>
              </a:rPr>
              <a:t>. В.Путин отправил правительство </a:t>
            </a:r>
            <a:r>
              <a:rPr lang="ru-RU" sz="2000" b="1" i="1">
                <a:solidFill>
                  <a:srgbClr val="FF0000"/>
                </a:solidFill>
                <a:latin typeface="Corbel" pitchFamily="34" charset="0"/>
              </a:rPr>
              <a:t>М.Касьянова</a:t>
            </a:r>
            <a:r>
              <a:rPr lang="ru-RU" sz="2000" b="1" i="1">
                <a:latin typeface="Corbel" pitchFamily="34" charset="0"/>
              </a:rPr>
              <a:t> в отставку. </a:t>
            </a:r>
            <a:r>
              <a:rPr lang="ru-RU" sz="2000" b="1" i="1">
                <a:solidFill>
                  <a:srgbClr val="FF0000"/>
                </a:solidFill>
                <a:latin typeface="Corbel" pitchFamily="34" charset="0"/>
              </a:rPr>
              <a:t>Премьер-министром стал М.Фрадков.</a:t>
            </a:r>
            <a:r>
              <a:rPr lang="ru-RU" sz="2000" b="1" i="1">
                <a:latin typeface="Corbel" pitchFamily="34" charset="0"/>
              </a:rPr>
              <a:t> </a:t>
            </a:r>
            <a:r>
              <a:rPr lang="ru-RU" sz="2000" b="1" i="1">
                <a:solidFill>
                  <a:srgbClr val="FF0000"/>
                </a:solidFill>
                <a:latin typeface="Corbel" pitchFamily="34" charset="0"/>
              </a:rPr>
              <a:t>14 марта 2004 г</a:t>
            </a:r>
            <a:r>
              <a:rPr lang="ru-RU" sz="2000" b="1" i="1">
                <a:latin typeface="Corbel" pitchFamily="34" charset="0"/>
              </a:rPr>
              <a:t>. прошли очередные президентские выборы. Главой государства на второй срок остался </a:t>
            </a:r>
            <a:r>
              <a:rPr lang="ru-RU" sz="2000" b="1" i="1">
                <a:solidFill>
                  <a:srgbClr val="FF0000"/>
                </a:solidFill>
                <a:latin typeface="Corbel" pitchFamily="34" charset="0"/>
              </a:rPr>
              <a:t>В.Путин. </a:t>
            </a:r>
          </a:p>
        </p:txBody>
      </p:sp>
      <p:pic>
        <p:nvPicPr>
          <p:cNvPr id="2050" name="Диаграмма 3"/>
          <p:cNvPicPr>
            <a:picLocks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5750" y="1928813"/>
            <a:ext cx="8572500" cy="4572000"/>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Рисунок 4" descr="324px-Edinaya_Russia.svg.pn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500438" y="3643313"/>
            <a:ext cx="1204912" cy="1528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3" name="Рисунок 5" descr="KPRF_logo.pn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143125" y="4857750"/>
            <a:ext cx="736600" cy="823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4" name="Рисунок 6" descr="i_2004475701.jpg"/>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714500" y="3786188"/>
            <a:ext cx="606425" cy="704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5" name="Рисунок 7" descr="sr.jpg"/>
          <p:cNvPicPr>
            <a:picLocks noChangeAspect="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500313" y="2786063"/>
            <a:ext cx="717550" cy="747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6" name="Рисунок 8" descr="89032.jpg"/>
          <p:cNvPicPr>
            <a:picLocks noChangeAspect="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5286375" y="4286250"/>
            <a:ext cx="1643063" cy="2424113"/>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2057" name="TextBox 9"/>
          <p:cNvSpPr txBox="1">
            <a:spLocks noChangeArrowheads="1"/>
          </p:cNvSpPr>
          <p:nvPr/>
        </p:nvSpPr>
        <p:spPr bwMode="auto">
          <a:xfrm>
            <a:off x="7072313" y="6072188"/>
            <a:ext cx="1785937" cy="461962"/>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200" b="1" i="1">
                <a:latin typeface="Corbel" pitchFamily="34" charset="0"/>
              </a:rPr>
              <a:t>Лидер ЛДПР В.Жириновский.</a:t>
            </a:r>
          </a:p>
        </p:txBody>
      </p:sp>
    </p:spTree>
  </p:cSld>
  <p:clrMapOvr>
    <a:masterClrMapping/>
  </p:clrMapOvr>
  <p:transition spd="slow">
    <p:zoom dir="in"/>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Рисунок 1" descr="1563.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5750" y="214313"/>
            <a:ext cx="1762125" cy="2601912"/>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7107" name="TextBox 2"/>
          <p:cNvSpPr txBox="1">
            <a:spLocks noChangeArrowheads="1"/>
          </p:cNvSpPr>
          <p:nvPr/>
        </p:nvSpPr>
        <p:spPr bwMode="auto">
          <a:xfrm>
            <a:off x="285750" y="3000375"/>
            <a:ext cx="1785938" cy="646113"/>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200" b="1" i="1">
                <a:latin typeface="Corbel" pitchFamily="34" charset="0"/>
              </a:rPr>
              <a:t>М.Касьянов в 2004 г. отправлен в отставку.</a:t>
            </a:r>
          </a:p>
        </p:txBody>
      </p:sp>
      <p:pic>
        <p:nvPicPr>
          <p:cNvPr id="47108" name="Рисунок 3" descr="20050909125528.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428875" y="285750"/>
            <a:ext cx="3357563" cy="2519363"/>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7109" name="TextBox 4"/>
          <p:cNvSpPr txBox="1">
            <a:spLocks noChangeArrowheads="1"/>
          </p:cNvSpPr>
          <p:nvPr/>
        </p:nvSpPr>
        <p:spPr bwMode="auto">
          <a:xfrm>
            <a:off x="2428875" y="2928938"/>
            <a:ext cx="3357563" cy="461962"/>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200" b="1" i="1">
                <a:latin typeface="Corbel" pitchFamily="34" charset="0"/>
              </a:rPr>
              <a:t>М.Фрадков, премьер-министр России в 2004-2007 гг.</a:t>
            </a:r>
          </a:p>
        </p:txBody>
      </p:sp>
      <p:pic>
        <p:nvPicPr>
          <p:cNvPr id="47110" name="Рисунок 5" descr="В.Зубков.jpg"/>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429375" y="285750"/>
            <a:ext cx="2365375" cy="3025775"/>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7111" name="TextBox 6"/>
          <p:cNvSpPr txBox="1">
            <a:spLocks noChangeArrowheads="1"/>
          </p:cNvSpPr>
          <p:nvPr/>
        </p:nvSpPr>
        <p:spPr bwMode="auto">
          <a:xfrm>
            <a:off x="6429375" y="3429000"/>
            <a:ext cx="2357438" cy="461963"/>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200" b="1" i="1">
                <a:latin typeface="Corbel" pitchFamily="34" charset="0"/>
              </a:rPr>
              <a:t>В.Зубков, премьер-министр России в 2007-2008 гг.</a:t>
            </a:r>
          </a:p>
        </p:txBody>
      </p:sp>
      <p:pic>
        <p:nvPicPr>
          <p:cNvPr id="47112" name="Рисунок 7" descr="12380.jpg"/>
          <p:cNvPicPr>
            <a:picLocks noChangeAspect="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85750" y="3786188"/>
            <a:ext cx="1736725" cy="2357437"/>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7113" name="TextBox 8"/>
          <p:cNvSpPr txBox="1">
            <a:spLocks noChangeArrowheads="1"/>
          </p:cNvSpPr>
          <p:nvPr/>
        </p:nvSpPr>
        <p:spPr bwMode="auto">
          <a:xfrm>
            <a:off x="214313" y="6215063"/>
            <a:ext cx="1785937" cy="461962"/>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200" b="1" i="1">
                <a:latin typeface="Corbel" pitchFamily="34" charset="0"/>
              </a:rPr>
              <a:t>В.Путин, премьер-министр с 2008 г.</a:t>
            </a:r>
          </a:p>
        </p:txBody>
      </p:sp>
      <p:pic>
        <p:nvPicPr>
          <p:cNvPr id="47114" name="Рисунок 9" descr="1205403236.jpg"/>
          <p:cNvPicPr>
            <a:picLocks noChangeAspect="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643188" y="3786188"/>
            <a:ext cx="3571875" cy="287655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7115" name="TextBox 10"/>
          <p:cNvSpPr txBox="1">
            <a:spLocks noChangeArrowheads="1"/>
          </p:cNvSpPr>
          <p:nvPr/>
        </p:nvSpPr>
        <p:spPr bwMode="auto">
          <a:xfrm>
            <a:off x="6572250" y="6143625"/>
            <a:ext cx="1785938" cy="461963"/>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200" b="1" i="1">
                <a:latin typeface="Corbel" pitchFamily="34" charset="0"/>
              </a:rPr>
              <a:t>В.Путин и лидер ЛДПР В.Жириновский.</a:t>
            </a:r>
          </a:p>
        </p:txBody>
      </p:sp>
    </p:spTree>
  </p:cSld>
  <p:clrMapOvr>
    <a:masterClrMapping/>
  </p:clrMapOvr>
  <p:transition spd="slow">
    <p:zoom dir="in"/>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1"/>
          <p:cNvSpPr txBox="1">
            <a:spLocks noChangeArrowheads="1"/>
          </p:cNvSpPr>
          <p:nvPr/>
        </p:nvSpPr>
        <p:spPr bwMode="auto">
          <a:xfrm>
            <a:off x="571500" y="214313"/>
            <a:ext cx="8001000" cy="369887"/>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ВЫБОРЫ ПРЕЗИДЕНТА РОССИИ 2004 ГОД.</a:t>
            </a:r>
          </a:p>
        </p:txBody>
      </p:sp>
      <p:pic>
        <p:nvPicPr>
          <p:cNvPr id="3074" name="Диаграмма 2"/>
          <p:cNvPicPr>
            <a:picLocks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4313" y="928688"/>
            <a:ext cx="8715375" cy="3500437"/>
          </a:xfrm>
          <a:prstGeom prst="rect">
            <a:avLst/>
          </a:prstGeom>
          <a:noFill/>
          <a:extLst>
            <a:ext uri="{909E8E84-426E-40DD-AFC4-6F175D3DCCD1}">
              <a14:hiddenFill xmlns="" xmlns:a14="http://schemas.microsoft.com/office/drawing/2010/main">
                <a:solidFill>
                  <a:srgbClr val="FFFFFF"/>
                </a:solidFill>
              </a14:hiddenFill>
            </a:ext>
          </a:extLst>
        </p:spPr>
      </p:pic>
      <p:pic>
        <p:nvPicPr>
          <p:cNvPr id="3076" name="Рисунок 3" descr="12380.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42938" y="4286250"/>
            <a:ext cx="1592262" cy="2160588"/>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3077" name="Рисунок 4" descr="IrinaHakamada070809_2.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000875" y="4286250"/>
            <a:ext cx="1590675" cy="2138363"/>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3078" name="Рисунок 5" descr="Харитонов.jpg"/>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500313" y="4572000"/>
            <a:ext cx="2189162" cy="1611313"/>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3079" name="Рисунок 6" descr="Глазьев.jpg"/>
          <p:cNvPicPr>
            <a:picLocks noChangeAspect="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143500" y="4429125"/>
            <a:ext cx="1316038" cy="193675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1"/>
          <p:cNvSpPr txBox="1">
            <a:spLocks noChangeArrowheads="1"/>
          </p:cNvSpPr>
          <p:nvPr/>
        </p:nvSpPr>
        <p:spPr bwMode="auto">
          <a:xfrm>
            <a:off x="285750" y="214313"/>
            <a:ext cx="8572500" cy="2554287"/>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8. </a:t>
            </a:r>
            <a:r>
              <a:rPr lang="ru-RU" sz="2000" b="1" i="1">
                <a:solidFill>
                  <a:srgbClr val="FF0000"/>
                </a:solidFill>
                <a:latin typeface="Corbel" pitchFamily="34" charset="0"/>
              </a:rPr>
              <a:t>Всенародная поддержка Путина </a:t>
            </a:r>
            <a:r>
              <a:rPr lang="ru-RU" sz="2000" b="1" i="1">
                <a:latin typeface="Corbel" pitchFamily="34" charset="0"/>
              </a:rPr>
              <a:t>показала, что выбранный президентом путь поддерживает большинство россиян. На втором сроке Путин </a:t>
            </a:r>
            <a:r>
              <a:rPr lang="ru-RU" sz="2000" b="1" i="1">
                <a:solidFill>
                  <a:srgbClr val="FF0000"/>
                </a:solidFill>
                <a:latin typeface="Corbel" pitchFamily="34" charset="0"/>
              </a:rPr>
              <a:t>продолжил реформы</a:t>
            </a:r>
            <a:r>
              <a:rPr lang="ru-RU" sz="2000" b="1" i="1">
                <a:latin typeface="Corbel" pitchFamily="34" charset="0"/>
              </a:rPr>
              <a:t>. Были отменены прямые выборы губернаторов. Теперь их </a:t>
            </a:r>
            <a:r>
              <a:rPr lang="ru-RU" sz="2000" b="1" i="1">
                <a:solidFill>
                  <a:srgbClr val="FF0000"/>
                </a:solidFill>
                <a:latin typeface="Corbel" pitchFamily="34" charset="0"/>
              </a:rPr>
              <a:t>кандидатуры предлагал президент</a:t>
            </a:r>
            <a:r>
              <a:rPr lang="ru-RU" sz="2000" b="1" i="1">
                <a:latin typeface="Corbel" pitchFamily="34" charset="0"/>
              </a:rPr>
              <a:t>, а утверждали парламенты регионов. Партиям установлен </a:t>
            </a:r>
            <a:r>
              <a:rPr lang="ru-RU" sz="2000" b="1" i="1">
                <a:solidFill>
                  <a:srgbClr val="FF0000"/>
                </a:solidFill>
                <a:latin typeface="Corbel" pitchFamily="34" charset="0"/>
              </a:rPr>
              <a:t>7% барьер </a:t>
            </a:r>
            <a:r>
              <a:rPr lang="ru-RU" sz="2000" b="1" i="1">
                <a:latin typeface="Corbel" pitchFamily="34" charset="0"/>
              </a:rPr>
              <a:t>по проходу в Думу. Был создан </a:t>
            </a:r>
            <a:r>
              <a:rPr lang="ru-RU" sz="2000" b="1" i="1">
                <a:solidFill>
                  <a:srgbClr val="FF0000"/>
                </a:solidFill>
                <a:latin typeface="Corbel" pitchFamily="34" charset="0"/>
              </a:rPr>
              <a:t>стабилизационный фонд </a:t>
            </a:r>
            <a:r>
              <a:rPr lang="ru-RU" sz="2000" b="1" i="1">
                <a:latin typeface="Corbel" pitchFamily="34" charset="0"/>
              </a:rPr>
              <a:t>(подушка безопасности), продолжили работу </a:t>
            </a:r>
            <a:r>
              <a:rPr lang="ru-RU" sz="2000" b="1" i="1">
                <a:solidFill>
                  <a:srgbClr val="FF0000"/>
                </a:solidFill>
                <a:latin typeface="Corbel" pitchFamily="34" charset="0"/>
              </a:rPr>
              <a:t>нац.проекты</a:t>
            </a:r>
            <a:r>
              <a:rPr lang="ru-RU" sz="2000" b="1" i="1">
                <a:latin typeface="Corbel" pitchFamily="34" charset="0"/>
              </a:rPr>
              <a:t>, начата программа </a:t>
            </a:r>
            <a:r>
              <a:rPr lang="ru-RU" sz="2000" b="1" i="1">
                <a:solidFill>
                  <a:srgbClr val="FF0000"/>
                </a:solidFill>
                <a:latin typeface="Corbel" pitchFamily="34" charset="0"/>
              </a:rPr>
              <a:t>«доступное жилье».</a:t>
            </a:r>
          </a:p>
        </p:txBody>
      </p:sp>
      <p:pic>
        <p:nvPicPr>
          <p:cNvPr id="48131" name="Рисунок 2" descr="a05a334e3b8001b9031ff10f3839b7c6_medium.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28625" y="3000375"/>
            <a:ext cx="4857750" cy="3648075"/>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8132" name="TextBox 3"/>
          <p:cNvSpPr txBox="1">
            <a:spLocks noChangeArrowheads="1"/>
          </p:cNvSpPr>
          <p:nvPr/>
        </p:nvSpPr>
        <p:spPr bwMode="auto">
          <a:xfrm>
            <a:off x="5715000" y="5429250"/>
            <a:ext cx="3000375" cy="120015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Президент Путин и первый вице-премьер правительства Д.Медведев.</a:t>
            </a:r>
          </a:p>
        </p:txBody>
      </p:sp>
    </p:spTree>
  </p:cSld>
  <p:clrMapOvr>
    <a:masterClrMapping/>
  </p:clrMapOvr>
  <p:transition spd="slow">
    <p:zoom dir="in"/>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Box 1"/>
          <p:cNvSpPr txBox="1">
            <a:spLocks noChangeArrowheads="1"/>
          </p:cNvSpPr>
          <p:nvPr/>
        </p:nvSpPr>
        <p:spPr bwMode="auto">
          <a:xfrm>
            <a:off x="285750" y="214313"/>
            <a:ext cx="8572500" cy="1938337"/>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8. За годы правления Путину удалось стать национальным лидером и сплотить народ. Разработав план развития страны Путин поддержал на </a:t>
            </a:r>
            <a:r>
              <a:rPr lang="ru-RU" sz="2000" b="1" i="1">
                <a:solidFill>
                  <a:srgbClr val="FF0000"/>
                </a:solidFill>
                <a:latin typeface="Corbel" pitchFamily="34" charset="0"/>
              </a:rPr>
              <a:t>выборах 2007 г. партию «ЕДИНАЯ РОССИЯ». </a:t>
            </a:r>
            <a:r>
              <a:rPr lang="ru-RU" sz="2000" b="1" i="1">
                <a:latin typeface="Corbel" pitchFamily="34" charset="0"/>
              </a:rPr>
              <a:t>Отказавшись менять конституцию, Путин не стал баллотироваться в 2008 г. на третий срок. </a:t>
            </a:r>
            <a:r>
              <a:rPr lang="ru-RU" sz="2000" b="1" i="1">
                <a:solidFill>
                  <a:srgbClr val="FF0000"/>
                </a:solidFill>
                <a:latin typeface="Corbel" pitchFamily="34" charset="0"/>
              </a:rPr>
              <a:t>2 марта 2008 г.  </a:t>
            </a:r>
            <a:r>
              <a:rPr lang="ru-RU" sz="2000" b="1" i="1">
                <a:latin typeface="Corbel" pitchFamily="34" charset="0"/>
              </a:rPr>
              <a:t>третьим</a:t>
            </a:r>
            <a:r>
              <a:rPr lang="ru-RU" sz="2000" b="1" i="1">
                <a:solidFill>
                  <a:srgbClr val="FF0000"/>
                </a:solidFill>
                <a:latin typeface="Corbel" pitchFamily="34" charset="0"/>
              </a:rPr>
              <a:t> </a:t>
            </a:r>
            <a:r>
              <a:rPr lang="ru-RU" sz="2000" b="1" i="1">
                <a:latin typeface="Corbel" pitchFamily="34" charset="0"/>
              </a:rPr>
              <a:t>Президентом России был выбран первый вице-премьер правительства </a:t>
            </a:r>
            <a:r>
              <a:rPr lang="ru-RU" sz="2000" b="1" i="1">
                <a:solidFill>
                  <a:srgbClr val="FF0000"/>
                </a:solidFill>
                <a:latin typeface="Corbel" pitchFamily="34" charset="0"/>
              </a:rPr>
              <a:t>Д.Медведев.</a:t>
            </a:r>
          </a:p>
        </p:txBody>
      </p:sp>
      <p:pic>
        <p:nvPicPr>
          <p:cNvPr id="4098" name="Диаграмма 2"/>
          <p:cNvPicPr>
            <a:picLocks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4313" y="2214563"/>
            <a:ext cx="4286250" cy="4429125"/>
          </a:xfrm>
          <a:prstGeom prst="rect">
            <a:avLst/>
          </a:prstGeom>
          <a:noFill/>
          <a:extLst>
            <a:ext uri="{909E8E84-426E-40DD-AFC4-6F175D3DCCD1}">
              <a14:hiddenFill xmlns="" xmlns:a14="http://schemas.microsoft.com/office/drawing/2010/main">
                <a:solidFill>
                  <a:srgbClr val="FFFFFF"/>
                </a:solidFill>
              </a14:hiddenFill>
            </a:ext>
          </a:extLst>
        </p:spPr>
      </p:pic>
      <p:pic>
        <p:nvPicPr>
          <p:cNvPr id="4099" name="Диаграмма 3"/>
          <p:cNvPicPr>
            <a:picLocks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214813" y="2071688"/>
            <a:ext cx="4714875" cy="4643437"/>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Box 1"/>
          <p:cNvSpPr txBox="1">
            <a:spLocks noChangeArrowheads="1"/>
          </p:cNvSpPr>
          <p:nvPr/>
        </p:nvSpPr>
        <p:spPr bwMode="auto">
          <a:xfrm>
            <a:off x="142875" y="214313"/>
            <a:ext cx="8715375" cy="1938337"/>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8. Д.Медведев стал президентом в сложный год. 8 августа 2008 г. Грузия совершила агрессию против Южной Осетии, в том же августе разразился экономический кризис, сильно ударивший по России. Президент призвал россиян подняться на модернизацию страны. Население недовольно безработицей, всесилием чиновников, низкими зарплатами. Тем не менее народ поддерживает курс главы государства.</a:t>
            </a:r>
            <a:endParaRPr lang="ru-RU" sz="2000" b="1" i="1">
              <a:solidFill>
                <a:srgbClr val="FF0000"/>
              </a:solidFill>
              <a:latin typeface="Corbel" pitchFamily="34" charset="0"/>
            </a:endParaRPr>
          </a:p>
        </p:txBody>
      </p:sp>
      <p:pic>
        <p:nvPicPr>
          <p:cNvPr id="49155" name="Рисунок 2" descr="472323_134.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5750" y="2286000"/>
            <a:ext cx="3071813" cy="4351338"/>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9156" name="TextBox 3"/>
          <p:cNvSpPr txBox="1">
            <a:spLocks noChangeArrowheads="1"/>
          </p:cNvSpPr>
          <p:nvPr/>
        </p:nvSpPr>
        <p:spPr bwMode="auto">
          <a:xfrm>
            <a:off x="4000500" y="5929313"/>
            <a:ext cx="3000375" cy="646112"/>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Президент России Д.Медведев.</a:t>
            </a:r>
          </a:p>
        </p:txBody>
      </p:sp>
      <p:pic>
        <p:nvPicPr>
          <p:cNvPr id="49157" name="Рисунок 4" descr="4ac17aceb0e6.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143375" y="2643188"/>
            <a:ext cx="4229100" cy="2814637"/>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Box 1"/>
          <p:cNvSpPr txBox="1">
            <a:spLocks noChangeArrowheads="1"/>
          </p:cNvSpPr>
          <p:nvPr/>
        </p:nvSpPr>
        <p:spPr bwMode="auto">
          <a:xfrm>
            <a:off x="142875" y="214313"/>
            <a:ext cx="8715375" cy="1323975"/>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8. Сложной остается ситуация на Северном Кавказе. </a:t>
            </a:r>
            <a:r>
              <a:rPr lang="ru-RU" sz="2000" b="1" i="1">
                <a:solidFill>
                  <a:srgbClr val="FF0000"/>
                </a:solidFill>
                <a:latin typeface="Corbel" pitchFamily="34" charset="0"/>
              </a:rPr>
              <a:t>В 2010 г. президент своим указом выделил из состава ЮФО, новый округ.</a:t>
            </a:r>
            <a:r>
              <a:rPr lang="ru-RU" sz="2000" b="1" i="1">
                <a:latin typeface="Corbel" pitchFamily="34" charset="0"/>
              </a:rPr>
              <a:t> Цель его </a:t>
            </a:r>
            <a:r>
              <a:rPr lang="ru-RU" sz="2000" b="1" i="1">
                <a:solidFill>
                  <a:srgbClr val="FF0000"/>
                </a:solidFill>
                <a:latin typeface="Corbel" pitchFamily="34" charset="0"/>
              </a:rPr>
              <a:t>больше контроля за Кавказом. </a:t>
            </a:r>
            <a:r>
              <a:rPr lang="ru-RU" sz="2000" b="1" i="1">
                <a:latin typeface="Corbel" pitchFamily="34" charset="0"/>
              </a:rPr>
              <a:t>Продолжается борьба с терроризмом. Россия призывает мир к диалогу и сотрудничеству.</a:t>
            </a:r>
            <a:endParaRPr lang="ru-RU" sz="2000" b="1" i="1">
              <a:solidFill>
                <a:srgbClr val="FF0000"/>
              </a:solidFill>
              <a:latin typeface="Corbel" pitchFamily="34" charset="0"/>
            </a:endParaRPr>
          </a:p>
        </p:txBody>
      </p:sp>
      <p:pic>
        <p:nvPicPr>
          <p:cNvPr id="50179" name="Рисунок 2" descr="205345111.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4313" y="1643063"/>
            <a:ext cx="3643312" cy="50292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50180" name="Рисунок 3" descr="169529632.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357688" y="1785938"/>
            <a:ext cx="4214812" cy="2846387"/>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50181" name="TextBox 4"/>
          <p:cNvSpPr txBox="1">
            <a:spLocks noChangeArrowheads="1"/>
          </p:cNvSpPr>
          <p:nvPr/>
        </p:nvSpPr>
        <p:spPr bwMode="auto">
          <a:xfrm>
            <a:off x="4929188" y="4857750"/>
            <a:ext cx="3000375" cy="120015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29 марта, Москва, взрыв смертниц  на станциях метро Лубянка и Парк Культуры.</a:t>
            </a:r>
          </a:p>
        </p:txBody>
      </p:sp>
    </p:spTree>
  </p:cSld>
  <p:clrMapOvr>
    <a:masterClrMapping/>
  </p:clrMapOvr>
  <p:transition spd="slow">
    <p:zoom dir="in"/>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p:cNvSpPr txBox="1">
            <a:spLocks noChangeArrowheads="1"/>
          </p:cNvSpPr>
          <p:nvPr/>
        </p:nvSpPr>
        <p:spPr bwMode="auto">
          <a:xfrm>
            <a:off x="285750" y="214313"/>
            <a:ext cx="8572500" cy="1323975"/>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2. Главой правительства стал </a:t>
            </a:r>
            <a:r>
              <a:rPr lang="ru-RU" sz="2000" b="1" i="1">
                <a:solidFill>
                  <a:srgbClr val="FF0000"/>
                </a:solidFill>
                <a:latin typeface="Corbel" pitchFamily="34" charset="0"/>
              </a:rPr>
              <a:t>М.Касьянов</a:t>
            </a:r>
            <a:r>
              <a:rPr lang="ru-RU" sz="2000" b="1" i="1">
                <a:latin typeface="Corbel" pitchFamily="34" charset="0"/>
              </a:rPr>
              <a:t>. Путин показал себя сторонником сильной власти. Укрепление власти началось с создания </a:t>
            </a:r>
            <a:r>
              <a:rPr lang="ru-RU" sz="2000" b="1" i="1">
                <a:solidFill>
                  <a:srgbClr val="FF0000"/>
                </a:solidFill>
                <a:latin typeface="Corbel" pitchFamily="34" charset="0"/>
              </a:rPr>
              <a:t>7 федеральных округов</a:t>
            </a:r>
            <a:r>
              <a:rPr lang="ru-RU" sz="2000" b="1" i="1">
                <a:latin typeface="Corbel" pitchFamily="34" charset="0"/>
              </a:rPr>
              <a:t>, возглавляемых </a:t>
            </a:r>
            <a:r>
              <a:rPr lang="ru-RU" sz="2000" b="1" i="1">
                <a:solidFill>
                  <a:srgbClr val="FF0000"/>
                </a:solidFill>
                <a:latin typeface="Corbel" pitchFamily="34" charset="0"/>
              </a:rPr>
              <a:t>полпредами</a:t>
            </a:r>
            <a:r>
              <a:rPr lang="ru-RU" sz="2000" b="1" i="1">
                <a:latin typeface="Corbel" pitchFamily="34" charset="0"/>
              </a:rPr>
              <a:t>, представляющими Центр на местах.</a:t>
            </a:r>
          </a:p>
        </p:txBody>
      </p:sp>
      <p:pic>
        <p:nvPicPr>
          <p:cNvPr id="15363" name="Рисунок 2" descr="Федеральные округа.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643063"/>
            <a:ext cx="9144000" cy="5214937"/>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Box 1"/>
          <p:cNvSpPr txBox="1">
            <a:spLocks noChangeArrowheads="1"/>
          </p:cNvSpPr>
          <p:nvPr/>
        </p:nvSpPr>
        <p:spPr bwMode="auto">
          <a:xfrm>
            <a:off x="142875" y="214313"/>
            <a:ext cx="8715375" cy="1323975"/>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8. Медведеву удалось совершить большой рывок во внешней политике. </a:t>
            </a:r>
            <a:r>
              <a:rPr lang="ru-RU" sz="2000" b="1" i="1">
                <a:solidFill>
                  <a:srgbClr val="FF0000"/>
                </a:solidFill>
                <a:latin typeface="Corbel" pitchFamily="34" charset="0"/>
              </a:rPr>
              <a:t>8 апреля 2010 г</a:t>
            </a:r>
            <a:r>
              <a:rPr lang="ru-RU" sz="2000" b="1" i="1">
                <a:latin typeface="Corbel" pitchFamily="34" charset="0"/>
              </a:rPr>
              <a:t>, Медведеву и президенту США Б.Обаме в Праге после долгих переговоров удалось подписать договор </a:t>
            </a:r>
            <a:r>
              <a:rPr lang="ru-RU" sz="2000" b="1" i="1">
                <a:solidFill>
                  <a:srgbClr val="FF0000"/>
                </a:solidFill>
                <a:latin typeface="Corbel" pitchFamily="34" charset="0"/>
              </a:rPr>
              <a:t>СНВ </a:t>
            </a:r>
            <a:r>
              <a:rPr lang="en-US" sz="2000" b="1" i="1">
                <a:solidFill>
                  <a:srgbClr val="FF0000"/>
                </a:solidFill>
                <a:latin typeface="Corbel" pitchFamily="34" charset="0"/>
              </a:rPr>
              <a:t>III</a:t>
            </a:r>
            <a:r>
              <a:rPr lang="ru-RU" sz="2000" b="1" i="1">
                <a:latin typeface="Corbel" pitchFamily="34" charset="0"/>
              </a:rPr>
              <a:t>, переговоры о котором длились несколько лет.</a:t>
            </a:r>
            <a:endParaRPr lang="ru-RU" sz="2000" b="1" i="1">
              <a:solidFill>
                <a:srgbClr val="FF0000"/>
              </a:solidFill>
              <a:latin typeface="Corbel" pitchFamily="34" charset="0"/>
            </a:endParaRPr>
          </a:p>
        </p:txBody>
      </p:sp>
      <p:pic>
        <p:nvPicPr>
          <p:cNvPr id="51203" name="Рисунок 2" descr="Obama_and_Medvedev_sign_Prague_Treaty_2010.jpe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00188" y="1785938"/>
            <a:ext cx="6191250" cy="4133850"/>
          </a:xfrm>
          <a:prstGeom prst="rect">
            <a:avLst/>
          </a:prstGeom>
          <a:noFill/>
          <a:ln w="9525">
            <a:solidFill>
              <a:srgbClr val="FFFF00"/>
            </a:solidFill>
            <a:miter lim="800000"/>
            <a:headEnd/>
            <a:tailEnd/>
          </a:ln>
          <a:extLst>
            <a:ext uri="{909E8E84-426E-40DD-AFC4-6F175D3DCCD1}">
              <a14:hiddenFill xmlns="" xmlns:a14="http://schemas.microsoft.com/office/drawing/2010/main">
                <a:solidFill>
                  <a:srgbClr val="FFFFFF"/>
                </a:solidFill>
              </a14:hiddenFill>
            </a:ext>
          </a:extLst>
        </p:spPr>
      </p:pic>
      <p:sp>
        <p:nvSpPr>
          <p:cNvPr id="51204" name="TextBox 3"/>
          <p:cNvSpPr txBox="1">
            <a:spLocks noChangeArrowheads="1"/>
          </p:cNvSpPr>
          <p:nvPr/>
        </p:nvSpPr>
        <p:spPr bwMode="auto">
          <a:xfrm>
            <a:off x="1071563" y="6072188"/>
            <a:ext cx="6929437" cy="646112"/>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После подписания договора президенты России Д.Медведев и президент США Б.Обама.</a:t>
            </a:r>
          </a:p>
        </p:txBody>
      </p:sp>
    </p:spTree>
  </p:cSld>
  <p:clrMapOvr>
    <a:masterClrMapping/>
  </p:clrMapOvr>
  <p:transition spd="slow">
    <p:zoom dir="in"/>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Рисунок 1" descr="3e6d24355321.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w="9525">
            <a:solidFill>
              <a:srgbClr val="FFFF00"/>
            </a:solidFill>
            <a:miter lim="800000"/>
            <a:headEnd/>
            <a:tailEnd/>
          </a:ln>
          <a:extLst>
            <a:ext uri="{909E8E84-426E-40DD-AFC4-6F175D3DCCD1}">
              <a14:hiddenFill xmlns="" xmlns:a14="http://schemas.microsoft.com/office/drawing/2010/main">
                <a:solidFill>
                  <a:srgbClr val="FFFFFF"/>
                </a:solidFill>
              </a14:hiddenFill>
            </a:ext>
          </a:extLst>
        </p:spPr>
      </p:pic>
    </p:spTree>
  </p:cSld>
  <p:clrMapOvr>
    <a:masterClrMapping/>
  </p:clrMapOvr>
  <p:transition spd="slow">
    <p:zoom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1"/>
          <p:cNvSpPr txBox="1">
            <a:spLocks noChangeArrowheads="1"/>
          </p:cNvSpPr>
          <p:nvPr/>
        </p:nvSpPr>
        <p:spPr bwMode="auto">
          <a:xfrm>
            <a:off x="285750" y="214313"/>
            <a:ext cx="8572500" cy="1938337"/>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Проведена </a:t>
            </a:r>
            <a:r>
              <a:rPr lang="ru-RU" sz="2000" b="1" i="1">
                <a:solidFill>
                  <a:srgbClr val="FF0000"/>
                </a:solidFill>
                <a:latin typeface="Corbel" pitchFamily="34" charset="0"/>
              </a:rPr>
              <a:t>реформа Федерального собрания</a:t>
            </a:r>
            <a:r>
              <a:rPr lang="ru-RU" sz="2000" b="1" i="1">
                <a:latin typeface="Corbel" pitchFamily="34" charset="0"/>
              </a:rPr>
              <a:t>, Совет Федерации стал избираться не из губернаторов, а из представителей регионов. Был создан </a:t>
            </a:r>
            <a:r>
              <a:rPr lang="ru-RU" sz="2000" b="1" i="1">
                <a:solidFill>
                  <a:srgbClr val="FF0000"/>
                </a:solidFill>
                <a:latin typeface="Corbel" pitchFamily="34" charset="0"/>
              </a:rPr>
              <a:t>Государственный Совет</a:t>
            </a:r>
            <a:r>
              <a:rPr lang="ru-RU" sz="2000" b="1" i="1">
                <a:latin typeface="Corbel" pitchFamily="34" charset="0"/>
              </a:rPr>
              <a:t>, в состав которого вошли главы регионов. В Федеральных округах, под контролем полпредов более 3,5 тыс. законов субъектов федерации подведены под общероссийские законы.</a:t>
            </a:r>
          </a:p>
        </p:txBody>
      </p:sp>
      <p:pic>
        <p:nvPicPr>
          <p:cNvPr id="16387" name="Рисунок 2" descr="1563.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5750" y="2286000"/>
            <a:ext cx="2428875" cy="3586163"/>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pic>
      <p:sp>
        <p:nvSpPr>
          <p:cNvPr id="16388" name="TextBox 3"/>
          <p:cNvSpPr txBox="1">
            <a:spLocks noChangeArrowheads="1"/>
          </p:cNvSpPr>
          <p:nvPr/>
        </p:nvSpPr>
        <p:spPr bwMode="auto">
          <a:xfrm>
            <a:off x="214313" y="6000750"/>
            <a:ext cx="2643187" cy="523875"/>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400" b="1">
                <a:latin typeface="Corbel" pitchFamily="34" charset="0"/>
              </a:rPr>
              <a:t>М.Касьянов. Премьер-министр РФ в 2000-2004 гг.</a:t>
            </a:r>
          </a:p>
        </p:txBody>
      </p:sp>
      <p:pic>
        <p:nvPicPr>
          <p:cNvPr id="16389" name="Рисунок 4" descr="sovet-0312.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43313" y="2357438"/>
            <a:ext cx="4762500" cy="3181350"/>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pic>
      <p:sp>
        <p:nvSpPr>
          <p:cNvPr id="16390" name="TextBox 5"/>
          <p:cNvSpPr txBox="1">
            <a:spLocks noChangeArrowheads="1"/>
          </p:cNvSpPr>
          <p:nvPr/>
        </p:nvSpPr>
        <p:spPr bwMode="auto">
          <a:xfrm>
            <a:off x="4714875" y="5786438"/>
            <a:ext cx="2643188" cy="523875"/>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400" b="1">
                <a:latin typeface="Corbel" pitchFamily="34" charset="0"/>
              </a:rPr>
              <a:t>Заседание Государственного совета РФ.</a:t>
            </a:r>
          </a:p>
        </p:txBody>
      </p:sp>
    </p:spTree>
  </p:cSld>
  <p:clrMapOvr>
    <a:masterClrMapping/>
  </p:clrMapOvr>
  <p:transition spd="slow">
    <p:zoom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Рисунок 1" descr="Совфед.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17411" name="TextBox 2"/>
          <p:cNvSpPr txBox="1">
            <a:spLocks noChangeArrowheads="1"/>
          </p:cNvSpPr>
          <p:nvPr/>
        </p:nvSpPr>
        <p:spPr bwMode="auto">
          <a:xfrm>
            <a:off x="5500688" y="285750"/>
            <a:ext cx="3429000" cy="36988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i="1">
                <a:latin typeface="Corbel" pitchFamily="34" charset="0"/>
              </a:rPr>
              <a:t>Заседание Совета Федерации</a:t>
            </a:r>
          </a:p>
        </p:txBody>
      </p:sp>
      <p:pic>
        <p:nvPicPr>
          <p:cNvPr id="17412" name="Рисунок 3" descr="345260.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5750" y="214313"/>
            <a:ext cx="1639888" cy="221932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17413" name="TextBox 4"/>
          <p:cNvSpPr txBox="1">
            <a:spLocks noChangeArrowheads="1"/>
          </p:cNvSpPr>
          <p:nvPr/>
        </p:nvSpPr>
        <p:spPr bwMode="auto">
          <a:xfrm>
            <a:off x="285750" y="2571750"/>
            <a:ext cx="1571625" cy="60007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100" b="1" i="1">
                <a:latin typeface="Corbel" pitchFamily="34" charset="0"/>
              </a:rPr>
              <a:t>С.Миронов, председатель Совета Федерации</a:t>
            </a:r>
          </a:p>
        </p:txBody>
      </p:sp>
    </p:spTree>
  </p:cSld>
  <p:clrMapOvr>
    <a:masterClrMapping/>
  </p:clrMapOvr>
  <p:transition spd="slow">
    <p:zoom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Рисунок 1" descr="772ff573ef867003472f054c2666d83b.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4313" y="285750"/>
            <a:ext cx="4352925" cy="290512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18435" name="Рисунок 2" descr="img_9049.jp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286375" y="214313"/>
            <a:ext cx="3333750" cy="49149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18436" name="Рисунок 3" descr="gryzlov_bv1.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57188" y="3714750"/>
            <a:ext cx="2143125" cy="28575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18437" name="TextBox 4"/>
          <p:cNvSpPr txBox="1">
            <a:spLocks noChangeArrowheads="1"/>
          </p:cNvSpPr>
          <p:nvPr/>
        </p:nvSpPr>
        <p:spPr bwMode="auto">
          <a:xfrm>
            <a:off x="714375" y="3286125"/>
            <a:ext cx="3429000" cy="33813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b="1" i="1">
                <a:latin typeface="Corbel" pitchFamily="34" charset="0"/>
              </a:rPr>
              <a:t>Заседание Гос.думы</a:t>
            </a:r>
          </a:p>
        </p:txBody>
      </p:sp>
      <p:sp>
        <p:nvSpPr>
          <p:cNvPr id="18438" name="TextBox 5"/>
          <p:cNvSpPr txBox="1">
            <a:spLocks noChangeArrowheads="1"/>
          </p:cNvSpPr>
          <p:nvPr/>
        </p:nvSpPr>
        <p:spPr bwMode="auto">
          <a:xfrm>
            <a:off x="5214938" y="5357813"/>
            <a:ext cx="3429000" cy="5842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b="1" i="1">
                <a:latin typeface="Corbel" pitchFamily="34" charset="0"/>
              </a:rPr>
              <a:t>Г.Селезнев, председатель Гос.думы в 2000-2004 гг.</a:t>
            </a:r>
          </a:p>
        </p:txBody>
      </p:sp>
      <p:sp>
        <p:nvSpPr>
          <p:cNvPr id="18439" name="TextBox 6"/>
          <p:cNvSpPr txBox="1">
            <a:spLocks noChangeArrowheads="1"/>
          </p:cNvSpPr>
          <p:nvPr/>
        </p:nvSpPr>
        <p:spPr bwMode="auto">
          <a:xfrm>
            <a:off x="2714625" y="6215063"/>
            <a:ext cx="3429000" cy="5842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b="1" i="1">
                <a:latin typeface="Corbel" pitchFamily="34" charset="0"/>
              </a:rPr>
              <a:t>Б.Грызлов, председатель Гос.думы с 2004 г.</a:t>
            </a:r>
          </a:p>
        </p:txBody>
      </p:sp>
    </p:spTree>
  </p:cSld>
  <p:clrMapOvr>
    <a:masterClrMapping/>
  </p:clrMapOvr>
  <p:transition spd="slow">
    <p:zoom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1"/>
          <p:cNvSpPr txBox="1">
            <a:spLocks noChangeArrowheads="1"/>
          </p:cNvSpPr>
          <p:nvPr/>
        </p:nvSpPr>
        <p:spPr bwMode="auto">
          <a:xfrm>
            <a:off x="214313" y="214313"/>
            <a:ext cx="8715375" cy="523875"/>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800" b="1">
                <a:latin typeface="Corbel" pitchFamily="34" charset="0"/>
              </a:rPr>
              <a:t>Органы власти России</a:t>
            </a:r>
          </a:p>
        </p:txBody>
      </p:sp>
      <p:sp>
        <p:nvSpPr>
          <p:cNvPr id="19459" name="TextBox 2"/>
          <p:cNvSpPr txBox="1">
            <a:spLocks noChangeArrowheads="1"/>
          </p:cNvSpPr>
          <p:nvPr/>
        </p:nvSpPr>
        <p:spPr bwMode="auto">
          <a:xfrm>
            <a:off x="3214688" y="928688"/>
            <a:ext cx="2643187" cy="523875"/>
          </a:xfrm>
          <a:prstGeom prst="rect">
            <a:avLst/>
          </a:prstGeom>
          <a:solidFill>
            <a:srgbClr val="FF0000"/>
          </a:solidFill>
          <a:ln w="9525">
            <a:solidFill>
              <a:srgbClr val="00206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800" b="1">
                <a:solidFill>
                  <a:srgbClr val="FFFF00"/>
                </a:solidFill>
                <a:latin typeface="Corbel" pitchFamily="34" charset="0"/>
              </a:rPr>
              <a:t>ПРЕЗИДЕНТ</a:t>
            </a:r>
          </a:p>
        </p:txBody>
      </p:sp>
      <p:sp>
        <p:nvSpPr>
          <p:cNvPr id="19460" name="TextBox 3"/>
          <p:cNvSpPr txBox="1">
            <a:spLocks noChangeArrowheads="1"/>
          </p:cNvSpPr>
          <p:nvPr/>
        </p:nvSpPr>
        <p:spPr bwMode="auto">
          <a:xfrm>
            <a:off x="3214688" y="1785938"/>
            <a:ext cx="2643187" cy="708025"/>
          </a:xfrm>
          <a:prstGeom prst="rect">
            <a:avLst/>
          </a:prstGeom>
          <a:solidFill>
            <a:srgbClr val="002060"/>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a:solidFill>
                  <a:srgbClr val="FFFF00"/>
                </a:solidFill>
                <a:latin typeface="Corbel" pitchFamily="34" charset="0"/>
              </a:rPr>
              <a:t>ФЕДЕРАЛЬНОЕ СОБРАНИЕ</a:t>
            </a:r>
          </a:p>
        </p:txBody>
      </p:sp>
      <p:sp>
        <p:nvSpPr>
          <p:cNvPr id="19461" name="TextBox 4"/>
          <p:cNvSpPr txBox="1">
            <a:spLocks noChangeArrowheads="1"/>
          </p:cNvSpPr>
          <p:nvPr/>
        </p:nvSpPr>
        <p:spPr bwMode="auto">
          <a:xfrm>
            <a:off x="3214688" y="3071813"/>
            <a:ext cx="2643187" cy="338137"/>
          </a:xfrm>
          <a:prstGeom prst="rect">
            <a:avLst/>
          </a:prstGeom>
          <a:solidFill>
            <a:srgbClr val="002060"/>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b="1">
                <a:solidFill>
                  <a:srgbClr val="FFFF00"/>
                </a:solidFill>
                <a:latin typeface="Corbel" pitchFamily="34" charset="0"/>
              </a:rPr>
              <a:t>СОВЕТ ФЕДЕРАЦИИ</a:t>
            </a:r>
          </a:p>
        </p:txBody>
      </p:sp>
      <p:sp>
        <p:nvSpPr>
          <p:cNvPr id="19462" name="TextBox 5"/>
          <p:cNvSpPr txBox="1">
            <a:spLocks noChangeArrowheads="1"/>
          </p:cNvSpPr>
          <p:nvPr/>
        </p:nvSpPr>
        <p:spPr bwMode="auto">
          <a:xfrm>
            <a:off x="3214688" y="3643313"/>
            <a:ext cx="2643187" cy="584200"/>
          </a:xfrm>
          <a:prstGeom prst="rect">
            <a:avLst/>
          </a:prstGeom>
          <a:solidFill>
            <a:srgbClr val="002060"/>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600" b="1">
                <a:solidFill>
                  <a:srgbClr val="FFFF00"/>
                </a:solidFill>
                <a:latin typeface="Corbel" pitchFamily="34" charset="0"/>
              </a:rPr>
              <a:t>ГОСУДАРСТВЕННАЯ ДУМА</a:t>
            </a:r>
          </a:p>
        </p:txBody>
      </p:sp>
      <p:sp>
        <p:nvSpPr>
          <p:cNvPr id="19463" name="TextBox 6"/>
          <p:cNvSpPr txBox="1">
            <a:spLocks noChangeArrowheads="1"/>
          </p:cNvSpPr>
          <p:nvPr/>
        </p:nvSpPr>
        <p:spPr bwMode="auto">
          <a:xfrm>
            <a:off x="6215063" y="1714500"/>
            <a:ext cx="2643187" cy="369888"/>
          </a:xfrm>
          <a:prstGeom prst="rect">
            <a:avLst/>
          </a:prstGeom>
          <a:solidFill>
            <a:srgbClr val="00B050"/>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a:latin typeface="Corbel" pitchFamily="34" charset="0"/>
              </a:rPr>
              <a:t>ПРАВИТЕЛЬСТВО</a:t>
            </a:r>
          </a:p>
        </p:txBody>
      </p:sp>
      <p:sp>
        <p:nvSpPr>
          <p:cNvPr id="19464" name="TextBox 7"/>
          <p:cNvSpPr txBox="1">
            <a:spLocks noChangeArrowheads="1"/>
          </p:cNvSpPr>
          <p:nvPr/>
        </p:nvSpPr>
        <p:spPr bwMode="auto">
          <a:xfrm>
            <a:off x="6215063" y="2428875"/>
            <a:ext cx="2643187" cy="523875"/>
          </a:xfrm>
          <a:prstGeom prst="rect">
            <a:avLst/>
          </a:prstGeom>
          <a:solidFill>
            <a:srgbClr val="00B050"/>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400" b="1">
                <a:latin typeface="Corbel" pitchFamily="34" charset="0"/>
              </a:rPr>
              <a:t>ПРЕДСЕДАТЕЛЬ ПРАВИТЕЛЬСТВА</a:t>
            </a:r>
          </a:p>
        </p:txBody>
      </p:sp>
      <p:sp>
        <p:nvSpPr>
          <p:cNvPr id="19465" name="TextBox 8"/>
          <p:cNvSpPr txBox="1">
            <a:spLocks noChangeArrowheads="1"/>
          </p:cNvSpPr>
          <p:nvPr/>
        </p:nvSpPr>
        <p:spPr bwMode="auto">
          <a:xfrm>
            <a:off x="6215063" y="3429000"/>
            <a:ext cx="2643187" cy="307975"/>
          </a:xfrm>
          <a:prstGeom prst="rect">
            <a:avLst/>
          </a:prstGeom>
          <a:solidFill>
            <a:srgbClr val="00B050"/>
          </a:solidFill>
          <a:ln w="9525">
            <a:solidFill>
              <a:srgbClr val="FFFF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400" b="1">
                <a:latin typeface="Corbel" pitchFamily="34" charset="0"/>
              </a:rPr>
              <a:t>МИНИСТЕРСТВА</a:t>
            </a:r>
          </a:p>
        </p:txBody>
      </p:sp>
      <p:sp>
        <p:nvSpPr>
          <p:cNvPr id="19466" name="TextBox 9"/>
          <p:cNvSpPr txBox="1">
            <a:spLocks noChangeArrowheads="1"/>
          </p:cNvSpPr>
          <p:nvPr/>
        </p:nvSpPr>
        <p:spPr bwMode="auto">
          <a:xfrm>
            <a:off x="214313" y="2071688"/>
            <a:ext cx="2643187" cy="369887"/>
          </a:xfrm>
          <a:prstGeom prst="rect">
            <a:avLst/>
          </a:prstGeom>
          <a:solidFill>
            <a:srgbClr val="00B0F0"/>
          </a:solidFill>
          <a:ln w="9525">
            <a:solidFill>
              <a:srgbClr val="00206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a:latin typeface="Corbel" pitchFamily="34" charset="0"/>
              </a:rPr>
              <a:t>ВЕРХОВНЫЙ СУД</a:t>
            </a:r>
          </a:p>
        </p:txBody>
      </p:sp>
      <p:sp>
        <p:nvSpPr>
          <p:cNvPr id="19467" name="TextBox 10"/>
          <p:cNvSpPr txBox="1">
            <a:spLocks noChangeArrowheads="1"/>
          </p:cNvSpPr>
          <p:nvPr/>
        </p:nvSpPr>
        <p:spPr bwMode="auto">
          <a:xfrm>
            <a:off x="214313" y="2714625"/>
            <a:ext cx="2643187" cy="369888"/>
          </a:xfrm>
          <a:prstGeom prst="rect">
            <a:avLst/>
          </a:prstGeom>
          <a:solidFill>
            <a:srgbClr val="00B0F0"/>
          </a:solidFill>
          <a:ln w="9525">
            <a:solidFill>
              <a:srgbClr val="00206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a:latin typeface="Corbel" pitchFamily="34" charset="0"/>
              </a:rPr>
              <a:t>Конституционный суд</a:t>
            </a:r>
          </a:p>
        </p:txBody>
      </p:sp>
      <p:sp>
        <p:nvSpPr>
          <p:cNvPr id="19468" name="TextBox 11"/>
          <p:cNvSpPr txBox="1">
            <a:spLocks noChangeArrowheads="1"/>
          </p:cNvSpPr>
          <p:nvPr/>
        </p:nvSpPr>
        <p:spPr bwMode="auto">
          <a:xfrm>
            <a:off x="214313" y="3357563"/>
            <a:ext cx="2643187" cy="369887"/>
          </a:xfrm>
          <a:prstGeom prst="rect">
            <a:avLst/>
          </a:prstGeom>
          <a:solidFill>
            <a:srgbClr val="00B0F0"/>
          </a:solidFill>
          <a:ln w="9525">
            <a:solidFill>
              <a:srgbClr val="00206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a:latin typeface="Corbel" pitchFamily="34" charset="0"/>
              </a:rPr>
              <a:t>Верховный суд</a:t>
            </a:r>
          </a:p>
        </p:txBody>
      </p:sp>
      <p:sp>
        <p:nvSpPr>
          <p:cNvPr id="19469" name="TextBox 13"/>
          <p:cNvSpPr txBox="1">
            <a:spLocks noChangeArrowheads="1"/>
          </p:cNvSpPr>
          <p:nvPr/>
        </p:nvSpPr>
        <p:spPr bwMode="auto">
          <a:xfrm>
            <a:off x="214313" y="5143500"/>
            <a:ext cx="8715375" cy="584200"/>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3200" b="1">
                <a:latin typeface="Corbel" pitchFamily="34" charset="0"/>
              </a:rPr>
              <a:t>НАРОД</a:t>
            </a:r>
          </a:p>
        </p:txBody>
      </p:sp>
      <p:pic>
        <p:nvPicPr>
          <p:cNvPr id="15" name="Рисунок 14" descr="putin000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66950" y="841375"/>
            <a:ext cx="677863" cy="901700"/>
          </a:xfrm>
          <a:prstGeom prst="rect">
            <a:avLst/>
          </a:prstGeom>
          <a:noFill/>
          <a:extLst>
            <a:ext uri="{909E8E84-426E-40DD-AFC4-6F175D3DCCD1}">
              <a14:hiddenFill xmlns="" xmlns:a14="http://schemas.microsoft.com/office/drawing/2010/main">
                <a:solidFill>
                  <a:srgbClr val="FFFFFF"/>
                </a:solidFill>
              </a14:hiddenFill>
            </a:ext>
          </a:extLst>
        </p:spPr>
      </p:pic>
      <p:cxnSp>
        <p:nvCxnSpPr>
          <p:cNvPr id="17" name="Прямая со стрелкой 16"/>
          <p:cNvCxnSpPr/>
          <p:nvPr/>
        </p:nvCxnSpPr>
        <p:spPr>
          <a:xfrm rot="5400000" flipH="1" flipV="1">
            <a:off x="4142581" y="4715669"/>
            <a:ext cx="714375" cy="1588"/>
          </a:xfrm>
          <a:prstGeom prst="straightConnector1">
            <a:avLst/>
          </a:prstGeom>
          <a:ln w="57150">
            <a:solidFill>
              <a:srgbClr val="002060"/>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rot="16200000" flipV="1">
            <a:off x="4286250" y="3143250"/>
            <a:ext cx="3500438" cy="357188"/>
          </a:xfrm>
          <a:prstGeom prst="straightConnector1">
            <a:avLst/>
          </a:prstGeom>
          <a:ln w="57150">
            <a:solidFill>
              <a:srgbClr val="002060"/>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5643563" y="1357313"/>
            <a:ext cx="1428750" cy="2857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rot="10800000" flipV="1">
            <a:off x="2428875" y="1357313"/>
            <a:ext cx="1071563" cy="64293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zoom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1"/>
          <p:cNvSpPr txBox="1">
            <a:spLocks noChangeArrowheads="1"/>
          </p:cNvSpPr>
          <p:nvPr/>
        </p:nvSpPr>
        <p:spPr bwMode="auto">
          <a:xfrm>
            <a:off x="285750" y="214313"/>
            <a:ext cx="8572500" cy="708025"/>
          </a:xfrm>
          <a:prstGeom prst="rect">
            <a:avLst/>
          </a:prstGeom>
          <a:noFill/>
          <a:ln w="9525">
            <a:solidFill>
              <a:srgbClr val="00206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b="1" i="1">
                <a:latin typeface="Corbel" pitchFamily="34" charset="0"/>
              </a:rPr>
              <a:t>Совершенствовалась </a:t>
            </a:r>
            <a:r>
              <a:rPr lang="ru-RU" sz="2000" b="1" i="1">
                <a:solidFill>
                  <a:srgbClr val="FF0000"/>
                </a:solidFill>
                <a:latin typeface="Corbel" pitchFamily="34" charset="0"/>
              </a:rPr>
              <a:t>многопартийная система</a:t>
            </a:r>
            <a:r>
              <a:rPr lang="ru-RU" sz="2000" b="1" i="1">
                <a:latin typeface="Corbel" pitchFamily="34" charset="0"/>
              </a:rPr>
              <a:t>, началась реформа </a:t>
            </a:r>
            <a:r>
              <a:rPr lang="ru-RU" sz="2000" b="1" i="1">
                <a:solidFill>
                  <a:srgbClr val="FF0000"/>
                </a:solidFill>
                <a:latin typeface="Corbel" pitchFamily="34" charset="0"/>
              </a:rPr>
              <a:t>армии, образования, судебная.</a:t>
            </a:r>
          </a:p>
        </p:txBody>
      </p:sp>
      <p:pic>
        <p:nvPicPr>
          <p:cNvPr id="20483" name="Рисунок 2" descr="324px-Edinaya_Russia.svg.pn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5750" y="1214438"/>
            <a:ext cx="2043113" cy="2592387"/>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20484" name="Рисунок 3" descr="KPRF_logo.png"/>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500188" y="3143250"/>
            <a:ext cx="1951037" cy="218122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20485" name="Рисунок 4" descr="i_2004475701.jpg"/>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143125" y="1428750"/>
            <a:ext cx="1498600" cy="17399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20486" name="Рисунок 5" descr="sr.jpg"/>
          <p:cNvPicPr>
            <a:picLocks noChangeAspect="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14313" y="4857750"/>
            <a:ext cx="1643062" cy="1711325"/>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pic>
        <p:nvPicPr>
          <p:cNvPr id="20487" name="Рисунок 6" descr="ffe71206c200.jpg"/>
          <p:cNvPicPr>
            <a:picLocks noChangeAspect="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4000500" y="1643063"/>
            <a:ext cx="4967288" cy="314325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sp>
        <p:nvSpPr>
          <p:cNvPr id="20488" name="TextBox 7"/>
          <p:cNvSpPr txBox="1">
            <a:spLocks noChangeArrowheads="1"/>
          </p:cNvSpPr>
          <p:nvPr/>
        </p:nvSpPr>
        <p:spPr bwMode="auto">
          <a:xfrm>
            <a:off x="4643438" y="5072063"/>
            <a:ext cx="3500437" cy="369887"/>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a:latin typeface="Corbel" pitchFamily="34" charset="0"/>
              </a:rPr>
              <a:t>Российская армия</a:t>
            </a:r>
          </a:p>
        </p:txBody>
      </p:sp>
      <p:sp>
        <p:nvSpPr>
          <p:cNvPr id="20489" name="TextBox 8"/>
          <p:cNvSpPr txBox="1">
            <a:spLocks noChangeArrowheads="1"/>
          </p:cNvSpPr>
          <p:nvPr/>
        </p:nvSpPr>
        <p:spPr bwMode="auto">
          <a:xfrm>
            <a:off x="2286000" y="6000750"/>
            <a:ext cx="3500438" cy="369888"/>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a:latin typeface="Corbel" pitchFamily="34" charset="0"/>
              </a:rPr>
              <a:t>Основные партии России</a:t>
            </a:r>
          </a:p>
        </p:txBody>
      </p:sp>
    </p:spTree>
  </p:cSld>
  <p:clrMapOvr>
    <a:masterClrMapping/>
  </p:clrMapOvr>
  <p:transition spd="slow">
    <p:zoom dir="in"/>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661</TotalTime>
  <Words>1452</Words>
  <Application>Microsoft Office PowerPoint</Application>
  <PresentationFormat>Экран (4:3)</PresentationFormat>
  <Paragraphs>121</Paragraphs>
  <Slides>41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41</vt:i4>
      </vt:variant>
    </vt:vector>
  </HeadingPairs>
  <TitlesOfParts>
    <vt:vector size="42" baseType="lpstr">
      <vt:lpstr>Солнцестояние</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GENA</dc:creator>
  <cp:lastModifiedBy>Пользователь</cp:lastModifiedBy>
  <cp:revision>69</cp:revision>
  <dcterms:created xsi:type="dcterms:W3CDTF">2010-04-01T09:53:09Z</dcterms:created>
  <dcterms:modified xsi:type="dcterms:W3CDTF">2022-05-30T07:07:22Z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000800a83c000000000001024140</vt:lpwstr>
  </property>
</Properties>
</file>