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7" r:id="rId24"/>
    <p:sldId id="279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924944"/>
            <a:ext cx="8458200" cy="1782690"/>
          </a:xfrm>
        </p:spPr>
        <p:txBody>
          <a:bodyPr>
            <a:normAutofit fontScale="90000"/>
          </a:bodyPr>
          <a:lstStyle/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1. Западная и Северная Европа в конце ХХ – начале XXI вв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i="1" dirty="0" smtClean="0"/>
              <a:t> </a:t>
            </a:r>
            <a:r>
              <a:rPr lang="ru-RU" sz="3200" i="1" dirty="0" smtClean="0"/>
              <a:t/>
            </a:r>
            <a:br>
              <a:rPr lang="ru-RU" sz="3200" i="1" dirty="0" smtClean="0"/>
            </a:b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. Восточная Европа в конце ХХ – начале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XXI вв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548680"/>
            <a:ext cx="8458200" cy="1656184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Тема: « Европа в конце ХХ – начале XXI вв.»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81000" y="404664"/>
            <a:ext cx="8511480" cy="6192688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Особый период в истории западноевропейских стран составили 50-е годы. </a:t>
            </a:r>
          </a:p>
          <a:p>
            <a:pPr>
              <a:buFont typeface="Wingdings" pitchFamily="2" charset="2"/>
              <a:buChar char="v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Послевоенная промышленность создавалась с применением новых машин и технологий. </a:t>
            </a:r>
          </a:p>
          <a:p>
            <a:pPr>
              <a:buFont typeface="Wingdings" pitchFamily="2" charset="2"/>
              <a:buChar char="v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Началась научно-техническая революция, одним из основных проявлений которой стала автоматизация производства. </a:t>
            </a:r>
          </a:p>
          <a:p>
            <a:pPr>
              <a:buFont typeface="Wingdings" pitchFamily="2" charset="2"/>
              <a:buChar char="v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Повышалась квалификация рабочих, возрастала и их зарплата.</a:t>
            </a:r>
          </a:p>
          <a:p>
            <a:pPr>
              <a:buFont typeface="Wingdings" pitchFamily="2" charset="2"/>
              <a:buChar char="v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 ФРГ на протяжении 50-х гг.  заработная плата выросла в 2 раза. </a:t>
            </a:r>
          </a:p>
          <a:p>
            <a:pPr>
              <a:buFont typeface="Wingdings" pitchFamily="2" charset="2"/>
              <a:buChar char="v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 некоторых странах, например в Италии, Австрии, показатели были не столь значительными. Правительства периодически «замораживали» зарплату. Это вызывало протесты и забастовки рабочих. </a:t>
            </a:r>
          </a:p>
          <a:p>
            <a:pPr>
              <a:buFont typeface="Wingdings" pitchFamily="2" charset="2"/>
              <a:buChar char="v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Экономический подъем в ФРГ и Италии. В послевоенные годы хозяйство здесь налаживалось труднее чем в других странах. На этом фоне ситуация 50-х гг. расценивалась как «экономическое чудо». Существенным подспорьем служила американская помощь по плану Маршалла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81000" y="3212976"/>
            <a:ext cx="8511480" cy="3384376"/>
          </a:xfrm>
        </p:spPr>
        <p:txBody>
          <a:bodyPr>
            <a:normAutofit/>
          </a:bodyPr>
          <a:lstStyle/>
          <a:p>
            <a:pPr algn="l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Период стабильного развития совпал с приходом к власти консерваторов. Так, в ФРГ имя К. Аденауэра, занимавшего пост канцлера в 1949—1963 гг., связывали с  возрождением германского государства, а Л.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Эрхарда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назвали «отцом экономического чуда». Христианские демократы отчасти сохранили фасад «социальной политики», говорили об обществе всеобщего благосостояния, социальных гарантиях для людей труда. В ФРГ утвердилась теория «социального рыночного хозяйства», ориентированного на поддержку частной собственности и свободной конкуренции.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https://im1-tub-ru.yandex.net/i?id=a866b7bb09d563495c7e24c591721717&amp;n=33&amp;h=190&amp;w=1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5026" y="0"/>
            <a:ext cx="2773398" cy="3356992"/>
          </a:xfrm>
          <a:prstGeom prst="rect">
            <a:avLst/>
          </a:prstGeom>
          <a:noFill/>
        </p:spPr>
      </p:pic>
      <p:pic>
        <p:nvPicPr>
          <p:cNvPr id="21508" name="Picture 4" descr="http://fs00.infourok.ru/images/doc/24/31773/hello_html_7db536e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0"/>
            <a:ext cx="2334005" cy="35010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188640"/>
            <a:ext cx="8458200" cy="6408712"/>
          </a:xfrm>
        </p:spPr>
        <p:txBody>
          <a:bodyPr>
            <a:noAutofit/>
          </a:bodyPr>
          <a:lstStyle/>
          <a:p>
            <a:r>
              <a:rPr lang="ru-RU" sz="20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Волна социальных выступлений привела к политическим переменам в большинстве западноевропейских стран. Во многих из них в 60-е гг. к власти пришли социал-демократические и социалистические партии.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ФРГ в конце 1966 г. представители Социал-демократической партии Германии (СДПГ) вошли в коалиционное правительство, а с 1969 г. уже сами формировали правительство.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Италии основу послевоенных правительств составляла Христианско-демократическая партия (ХДП), вступавшая в коалицию то с левыми, то с правыми партиями. В 60-е гг. ее партнерами стали левые — социал-демократы и социалисты. Лидер социал-демократов Д.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Сарагат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был избран президентом страны.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При различии ситуаций в разных странах политика социал-демократов имела некоторые общие черты. Своей главной, они считали создание </a:t>
            </a:r>
            <a:r>
              <a:rPr lang="ru-RU" sz="20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«социального общества», главными ценностями которого провозглашались свобода, справедливость, солидарность.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Ключевым положением их программ являлся тезис о государственном регулировании экономики. Отношение к рынку выражалось девизом: </a:t>
            </a:r>
            <a:r>
              <a:rPr lang="ru-RU" sz="20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«Конкуренция — насколько возможно, планирование — насколько необходимо».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764704"/>
            <a:ext cx="8371656" cy="576064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Важной стороной деятельности социал-демократических правительств западноевропейских государств стало изменение внешней политики. Особенно значительные шаги в этом направлении были сделаны в ФРГ. Пришедшее к власти </a:t>
            </a: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1969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г. правительство во главе с </a:t>
            </a: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канцлером В. Брандтом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(СДПГ) и вице-канцлером и </a:t>
            </a: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министром иностранных дел В. </a:t>
            </a:r>
            <a:r>
              <a:rPr lang="ru-RU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Шеелем</a:t>
            </a: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СвДП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совершило принципиальный поворот в «восточной политике», заключив в 1970—1973 гг. двусторонние договоры с СССР, Польшей, Чехословакией, подтверждавшие нерушимость границ между ФРГ и Польшей, ФРГ и ГДР. Названные договоры, а также четырехсторонние соглашения по Западному Берлину, подписанные представителями СССР, США, Великобритании и Франции в сентябре 1971 г., создали реальную почву для расширения международных контактов и взаимопонимания в Европе.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im0-tub-ru.yandex.net/i?id=f815a402865e6a51e8e6fc02bc86410a&amp;n=33&amp;h=190&amp;w=3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6080" y="620688"/>
            <a:ext cx="3880850" cy="2880320"/>
          </a:xfrm>
          <a:prstGeom prst="rect">
            <a:avLst/>
          </a:prstGeom>
          <a:noFill/>
        </p:spPr>
      </p:pic>
      <p:pic>
        <p:nvPicPr>
          <p:cNvPr id="24580" name="Picture 4" descr="http://images.forwallpaper.com/files/thumbs/preview/1/15538__city_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620688"/>
            <a:ext cx="4045149" cy="2923208"/>
          </a:xfrm>
          <a:prstGeom prst="rect">
            <a:avLst/>
          </a:prstGeom>
          <a:noFill/>
        </p:spPr>
      </p:pic>
      <p:pic>
        <p:nvPicPr>
          <p:cNvPr id="2050" name="Picture 2" descr="https://im0-tub-ru.yandex.net/i?id=2d94e46491f6179d2f4119c1e3e3f591&amp;n=33&amp;h=190&amp;w=30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861048"/>
            <a:ext cx="4032446" cy="2520280"/>
          </a:xfrm>
          <a:prstGeom prst="rect">
            <a:avLst/>
          </a:prstGeom>
          <a:noFill/>
        </p:spPr>
      </p:pic>
      <p:pic>
        <p:nvPicPr>
          <p:cNvPr id="2052" name="Picture 4" descr="https://im1-tub-ru.yandex.net/i?id=37cccd9033fbfbed891acc7b7f2c7e2b&amp;n=33&amp;h=190&amp;w=48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66460" y="3861048"/>
            <a:ext cx="4017500" cy="2520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332656"/>
            <a:ext cx="5328592" cy="6192688"/>
          </a:xfrm>
        </p:spPr>
        <p:txBody>
          <a:bodyPr>
            <a:normAutofit fontScale="40000" lnSpcReduction="20000"/>
          </a:bodyPr>
          <a:lstStyle/>
          <a:p>
            <a:r>
              <a:rPr lang="ru-RU" dirty="0" smtClean="0"/>
              <a:t> 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В середине 70-х гг. значительные политические перемены произошли в государствах Юго-Западной и Южной Европы.</a:t>
            </a:r>
          </a:p>
          <a:p>
            <a:r>
              <a:rPr lang="ru-RU" sz="50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Португалии 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в результате Апрельской революции 1974 г. был свергнут авторитарный режим. Первые послереволюционные правительства (1974—1975), состоявшие из руководителей Движения вооруженных сил и коммунистов, сосредоточились на задачах:</a:t>
            </a:r>
          </a:p>
          <a:p>
            <a:pPr>
              <a:buFont typeface="Wingdings" pitchFamily="2" charset="2"/>
              <a:buChar char="v"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 smtClean="0">
                <a:latin typeface="Times New Roman" pitchFamily="18" charset="0"/>
                <a:cs typeface="Times New Roman" pitchFamily="18" charset="0"/>
              </a:rPr>
              <a:t>дефашизации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 и утверждения демократических порядков, </a:t>
            </a:r>
          </a:p>
          <a:p>
            <a:pPr>
              <a:buFont typeface="Wingdings" pitchFamily="2" charset="2"/>
              <a:buChar char="v"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деколонизации африканских владений Португалии,</a:t>
            </a:r>
          </a:p>
          <a:p>
            <a:pPr>
              <a:buFont typeface="Wingdings" pitchFamily="2" charset="2"/>
              <a:buChar char="v"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 проведения аграрной реформы,</a:t>
            </a:r>
          </a:p>
          <a:p>
            <a:pPr>
              <a:buFont typeface="Wingdings" pitchFamily="2" charset="2"/>
              <a:buChar char="v"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 принятия новой конституции страны,</a:t>
            </a:r>
          </a:p>
          <a:p>
            <a:pPr>
              <a:buFont typeface="Wingdings" pitchFamily="2" charset="2"/>
              <a:buChar char="v"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 улучшения условий жизни трудящихся. </a:t>
            </a:r>
          </a:p>
          <a:p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В дальнейшем к власти пришел правый блок Демократический альянс (1979—1983), попытавшийся свернуть начатые ранее преобразования,  а затем коалиционное правительство социалистической и социал-демократической партий во главе с лидером социалистов </a:t>
            </a:r>
            <a:r>
              <a:rPr lang="ru-RU" sz="50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М. </a:t>
            </a:r>
            <a:r>
              <a:rPr lang="ru-RU" sz="5000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Соарешем</a:t>
            </a:r>
            <a:r>
              <a:rPr lang="ru-RU" sz="50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(1983—1985). </a:t>
            </a:r>
          </a:p>
        </p:txBody>
      </p:sp>
      <p:pic>
        <p:nvPicPr>
          <p:cNvPr id="3" name="Picture 2" descr="https://im3-tub-ru.yandex.net/i?id=d9e4718851cf054e90236c8ba6f2355c&amp;n=33&amp;h=190&amp;w=3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260648"/>
            <a:ext cx="3096344" cy="1954504"/>
          </a:xfrm>
          <a:prstGeom prst="rect">
            <a:avLst/>
          </a:prstGeom>
          <a:noFill/>
        </p:spPr>
      </p:pic>
      <p:pic>
        <p:nvPicPr>
          <p:cNvPr id="1026" name="Picture 2" descr="http://the-best-world.ru/foto/355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32208" y="2564904"/>
            <a:ext cx="3119431" cy="2078321"/>
          </a:xfrm>
          <a:prstGeom prst="rect">
            <a:avLst/>
          </a:prstGeom>
          <a:noFill/>
        </p:spPr>
      </p:pic>
      <p:pic>
        <p:nvPicPr>
          <p:cNvPr id="1028" name="Picture 4" descr="https://im0-tub-ru.yandex.net/i?id=57240b5040f9216d32e1bcf91e85b101&amp;n=33&amp;h=190&amp;w=28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4797152"/>
            <a:ext cx="3091270" cy="20608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81000" y="404664"/>
            <a:ext cx="3758952" cy="6192688"/>
          </a:xfrm>
        </p:spPr>
        <p:txBody>
          <a:bodyPr>
            <a:normAutofit fontScale="92500"/>
          </a:bodyPr>
          <a:lstStyle/>
          <a:p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Греции в 1974 г.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режим «черных полковников» был сменен гражданским правительством, состоявшим из представителей консервативной буржуазии. Оно не проводило серьезных преобразований. В 1981 —1989 гг. и с 1993 г. у власти находилась партия Всегреческое социалистическое движение (ПАСОК), проводился курс демократизации политического строя и социальных реформ. </a:t>
            </a:r>
          </a:p>
          <a:p>
            <a:endParaRPr lang="ru-RU" dirty="0"/>
          </a:p>
        </p:txBody>
      </p:sp>
      <p:pic>
        <p:nvPicPr>
          <p:cNvPr id="29698" name="Picture 2" descr="http://capitan.dp.ua/images/stories/Greece/rodo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332657"/>
            <a:ext cx="3491880" cy="1963398"/>
          </a:xfrm>
          <a:prstGeom prst="rect">
            <a:avLst/>
          </a:prstGeom>
          <a:noFill/>
        </p:spPr>
      </p:pic>
      <p:pic>
        <p:nvPicPr>
          <p:cNvPr id="29700" name="Picture 4" descr="http://www.eurasiatravel.kz/assets/images/resources/52/46ea0d53ebca763db3b457a247902abddba40c4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492896"/>
            <a:ext cx="3398193" cy="2059894"/>
          </a:xfrm>
          <a:prstGeom prst="rect">
            <a:avLst/>
          </a:prstGeom>
          <a:noFill/>
        </p:spPr>
      </p:pic>
      <p:pic>
        <p:nvPicPr>
          <p:cNvPr id="29702" name="Picture 6" descr="https://im1-tub-ru.yandex.net/i?id=ec88a6cd9f1ebc1e9d8f887959e062b7&amp;n=33&amp;h=190&amp;w=25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4797152"/>
            <a:ext cx="3384376" cy="18097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81000" y="188640"/>
            <a:ext cx="4983088" cy="6048672"/>
          </a:xfrm>
        </p:spPr>
        <p:txBody>
          <a:bodyPr>
            <a:normAutofit fontScale="85000" lnSpcReduction="10000"/>
          </a:bodyPr>
          <a:lstStyle/>
          <a:p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Испании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после смерти в 1975 г. Ф. Франко главой государства стал король Хуан Карлос I. При его одобрении начался переход от авторитарного режима к демократическому. Правительство во главе с А.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Суаресом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восстановило демократические свободы, отменило запрет на деятельность политических партий. В декабре </a:t>
            </a: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1978 г. была принята конституция,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провозглашавшая Испанию социально-правовым государством. С 1982 г. у власти находилась Испанская социалистическая рабочая партия, ее лидер Ф. Гонсалес возглавлял</a:t>
            </a:r>
            <a:r>
              <a:rPr lang="ru-RU" dirty="0" smtClean="0"/>
              <a:t> правительство страны.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Особое внимание уделялось мерам по подъему производства, созданию рабочих мест Результатом политики социалистов, находившихся у власти непрерывно до 1996 г., стало завершение мирного перехода от диктатуры к демократическому обществу.</a:t>
            </a:r>
          </a:p>
        </p:txBody>
      </p:sp>
      <p:pic>
        <p:nvPicPr>
          <p:cNvPr id="2050" name="Picture 2" descr="http://ga.by/wp-content/uploads/2015/04/1814676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0"/>
            <a:ext cx="3203848" cy="2204864"/>
          </a:xfrm>
          <a:prstGeom prst="rect">
            <a:avLst/>
          </a:prstGeom>
          <a:noFill/>
        </p:spPr>
      </p:pic>
      <p:pic>
        <p:nvPicPr>
          <p:cNvPr id="2052" name="Picture 4" descr="https://im1-tub-ru.yandex.net/i?id=18abd68f01ac2e6ac3f9aa56dd858854&amp;n=33&amp;h=190&amp;w=28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2420887"/>
            <a:ext cx="3204354" cy="2136237"/>
          </a:xfrm>
          <a:prstGeom prst="rect">
            <a:avLst/>
          </a:prstGeom>
          <a:noFill/>
        </p:spPr>
      </p:pic>
      <p:pic>
        <p:nvPicPr>
          <p:cNvPr id="2054" name="Picture 6" descr="https://im3-tub-ru.yandex.net/i?id=c942f7fa992d7b1cb3d20217bda8c470&amp;n=33&amp;h=190&amp;w=33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4797152"/>
            <a:ext cx="3171825" cy="18097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81000" y="476672"/>
            <a:ext cx="8458200" cy="6120680"/>
          </a:xfrm>
        </p:spPr>
        <p:txBody>
          <a:bodyPr>
            <a:normAutofit/>
          </a:bodyPr>
          <a:lstStyle/>
          <a:p>
            <a:r>
              <a:rPr lang="ru-RU" sz="2000" u="sng" dirty="0" smtClean="0">
                <a:solidFill>
                  <a:srgbClr val="C00000"/>
                </a:solidFill>
              </a:rPr>
              <a:t>Кризис 1974—1975 гг. </a:t>
            </a:r>
            <a:r>
              <a:rPr lang="ru-RU" sz="2000" dirty="0" smtClean="0"/>
              <a:t>серьезно осложнил экономическую и социальную </a:t>
            </a:r>
            <a:r>
              <a:rPr lang="ru-RU" sz="2000" dirty="0" smtClean="0"/>
              <a:t>ситуацию </a:t>
            </a:r>
            <a:r>
              <a:rPr lang="ru-RU" sz="2000" dirty="0" smtClean="0"/>
              <a:t>в большинстве западноевропейских стран. Необходимы были перемены, </a:t>
            </a:r>
            <a:r>
              <a:rPr lang="ru-RU" sz="2000" dirty="0" smtClean="0"/>
              <a:t>структурная </a:t>
            </a:r>
            <a:r>
              <a:rPr lang="ru-RU" sz="2000" dirty="0" smtClean="0"/>
              <a:t>перестройка экономики. Ресурсов для нее при существовавшей </a:t>
            </a:r>
            <a:r>
              <a:rPr lang="ru-RU" sz="2000" dirty="0" smtClean="0"/>
              <a:t>хозяйственной </a:t>
            </a:r>
            <a:r>
              <a:rPr lang="ru-RU" sz="2000" dirty="0" smtClean="0"/>
              <a:t>и социальной политике не находилось, государственное регулирование </a:t>
            </a:r>
            <a:r>
              <a:rPr lang="ru-RU" sz="2000" dirty="0" smtClean="0"/>
              <a:t>экономики </a:t>
            </a:r>
            <a:r>
              <a:rPr lang="ru-RU" sz="2000" dirty="0" smtClean="0"/>
              <a:t>не срабатывало. Ответ на вызов времени попытались дать </a:t>
            </a:r>
            <a:r>
              <a:rPr lang="ru-RU" sz="2000" u="sng" dirty="0" smtClean="0">
                <a:solidFill>
                  <a:srgbClr val="C00000"/>
                </a:solidFill>
              </a:rPr>
              <a:t>консерваторы.</a:t>
            </a:r>
            <a:r>
              <a:rPr lang="ru-RU" sz="2000" dirty="0" smtClean="0"/>
              <a:t> Их ориентация на свободную рыночную экономику, частное предпринимательство и инициативу хорошо увязывалась с объективной потребностью в широких </a:t>
            </a:r>
            <a:r>
              <a:rPr lang="ru-RU" sz="2000" dirty="0" smtClean="0"/>
              <a:t>инвестициях </a:t>
            </a:r>
            <a:r>
              <a:rPr lang="ru-RU" sz="2000" dirty="0" smtClean="0"/>
              <a:t>в производство. </a:t>
            </a:r>
            <a:endParaRPr lang="ru-RU" sz="2000" dirty="0" smtClean="0"/>
          </a:p>
          <a:p>
            <a:r>
              <a:rPr lang="ru-RU" sz="2000" dirty="0" smtClean="0"/>
              <a:t>В </a:t>
            </a:r>
            <a:r>
              <a:rPr lang="ru-RU" sz="2000" dirty="0" smtClean="0"/>
              <a:t>конце 70-х — начале 80-х гг. консерваторы пришли к власти во многих странах Запада. </a:t>
            </a:r>
            <a:endParaRPr lang="ru-RU" sz="2000" dirty="0" smtClean="0"/>
          </a:p>
          <a:p>
            <a:r>
              <a:rPr lang="ru-RU" sz="2000" dirty="0" smtClean="0"/>
              <a:t>В </a:t>
            </a:r>
            <a:r>
              <a:rPr lang="ru-RU" sz="2000" dirty="0" smtClean="0"/>
              <a:t>1979 г. на парламентских выборах в Великобритании победила </a:t>
            </a:r>
            <a:r>
              <a:rPr lang="ru-RU" sz="2000" dirty="0" smtClean="0"/>
              <a:t>Консервативная </a:t>
            </a:r>
            <a:r>
              <a:rPr lang="ru-RU" sz="2000" dirty="0" smtClean="0"/>
              <a:t>партия, правительство возглавила </a:t>
            </a:r>
            <a:r>
              <a:rPr lang="ru-RU" sz="2000" u="sng" dirty="0" smtClean="0">
                <a:solidFill>
                  <a:srgbClr val="C00000"/>
                </a:solidFill>
              </a:rPr>
              <a:t>М. Тэтчер </a:t>
            </a:r>
            <a:r>
              <a:rPr lang="ru-RU" sz="2000" dirty="0" smtClean="0"/>
              <a:t>(партия оставалась правящей до 1997 </a:t>
            </a:r>
            <a:r>
              <a:rPr lang="ru-RU" sz="2000" dirty="0" smtClean="0"/>
              <a:t>г. </a:t>
            </a:r>
          </a:p>
          <a:p>
            <a:r>
              <a:rPr lang="ru-RU" sz="2000" dirty="0" smtClean="0"/>
              <a:t>В </a:t>
            </a:r>
            <a:r>
              <a:rPr lang="ru-RU" sz="2000" dirty="0" smtClean="0"/>
              <a:t>1982 г. в ФРГ </a:t>
            </a:r>
            <a:r>
              <a:rPr lang="ru-RU" sz="2000" dirty="0" smtClean="0"/>
              <a:t> </a:t>
            </a:r>
            <a:r>
              <a:rPr lang="ru-RU" sz="2000" dirty="0" smtClean="0"/>
              <a:t>пост канцлера занял </a:t>
            </a:r>
            <a:r>
              <a:rPr lang="ru-RU" sz="2000" u="sng" dirty="0" smtClean="0">
                <a:solidFill>
                  <a:srgbClr val="C00000"/>
                </a:solidFill>
              </a:rPr>
              <a:t>Г. Коль. </a:t>
            </a:r>
            <a:endParaRPr lang="ru-RU" sz="2000" u="sng" dirty="0" smtClean="0">
              <a:solidFill>
                <a:srgbClr val="C00000"/>
              </a:solidFill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Было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прервано многолетнее правление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социал-демократов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странах Северной Европы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Они потерпели поражения на выборах в 1976 г. </a:t>
            </a:r>
            <a:r>
              <a:rPr lang="ru-RU" sz="20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Швеции и Дании, в 1981 г. в Норвегии. </a:t>
            </a:r>
            <a:endParaRPr lang="ru-RU" sz="2000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381000" y="260648"/>
            <a:ext cx="8367464" cy="6408712"/>
          </a:xfrm>
        </p:spPr>
        <p:txBody>
          <a:bodyPr>
            <a:noAutofit/>
          </a:bodyPr>
          <a:lstStyle/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странах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Восточная Европа)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проявился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разрыв между конституциями и реальностью в сфере прав и свобод граждан.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Нарушения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их со стороны партийных коммунистических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имели массовый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характер. Это вызывало недовольство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их населения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которые в условиях ослабления тоталитаризма в СССР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1989-1990 </a:t>
            </a: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годах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привели 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демократическим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преобразованиям и краху всевластия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коммунистов. </a:t>
            </a:r>
          </a:p>
          <a:p>
            <a:pPr algn="l"/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августе 1980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года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Польше,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Гданьске возникло свободное профсоюзное объединение, которое получило наименование </a:t>
            </a: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«Солидарность».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Руководителем его стал Л.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Валенса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электрик местной судоверфи. Вскоре оно превратилось в массовое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организованное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социально-политическое движение (до 10 млн. членов).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dirty="0" smtClean="0"/>
              <a:t>Н</a:t>
            </a:r>
            <a:r>
              <a:rPr lang="ru-RU" dirty="0" smtClean="0"/>
              <a:t>овый лидер В</a:t>
            </a:r>
            <a:r>
              <a:rPr lang="ru-RU" dirty="0" smtClean="0"/>
              <a:t>. </a:t>
            </a:r>
            <a:r>
              <a:rPr lang="ru-RU" dirty="0" err="1" smtClean="0"/>
              <a:t>Ярузельский</a:t>
            </a:r>
            <a:r>
              <a:rPr lang="ru-RU" dirty="0" smtClean="0"/>
              <a:t> под давлением Москвы ввел в стране </a:t>
            </a:r>
            <a:r>
              <a:rPr lang="ru-RU" dirty="0" smtClean="0"/>
              <a:t>военное </a:t>
            </a:r>
            <a:r>
              <a:rPr lang="ru-RU" dirty="0" smtClean="0"/>
              <a:t>положение и арестовал 5 тысяч профсоюзных активистов. </a:t>
            </a:r>
            <a:r>
              <a:rPr lang="ru-RU" dirty="0" smtClean="0"/>
              <a:t>В </a:t>
            </a:r>
            <a:r>
              <a:rPr lang="ru-RU" dirty="0" smtClean="0"/>
              <a:t>связи с началом «перестройки» в СССР В. </a:t>
            </a:r>
            <a:r>
              <a:rPr lang="ru-RU" dirty="0" err="1" smtClean="0"/>
              <a:t>Ярузельский</a:t>
            </a:r>
            <a:r>
              <a:rPr lang="ru-RU" dirty="0" smtClean="0"/>
              <a:t> </a:t>
            </a:r>
            <a:r>
              <a:rPr lang="ru-RU" dirty="0" smtClean="0"/>
              <a:t>был вынужден </a:t>
            </a:r>
            <a:r>
              <a:rPr lang="ru-RU" dirty="0" smtClean="0"/>
              <a:t>согласиться на легализацию деятельности «</a:t>
            </a:r>
            <a:r>
              <a:rPr lang="ru-RU" dirty="0" smtClean="0"/>
              <a:t>Солидарности</a:t>
            </a:r>
            <a:r>
              <a:rPr lang="ru-RU" dirty="0" smtClean="0"/>
              <a:t>», на свободные парламентские выборы, учреждение поста президента страны и создание в сейме второй палаты — сената. Июньские выборы 1989 года закончились победой «Солидарности», а ее фракция в сейме сформировала демократическое правительство во главе с Т. </a:t>
            </a:r>
            <a:r>
              <a:rPr lang="ru-RU" dirty="0" err="1" smtClean="0"/>
              <a:t>Мазовецким</a:t>
            </a:r>
            <a:r>
              <a:rPr lang="ru-RU" dirty="0" smtClean="0"/>
              <a:t>. </a:t>
            </a:r>
            <a:endParaRPr lang="ru-RU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1368152"/>
          </a:xfrm>
        </p:spPr>
        <p:txBody>
          <a:bodyPr>
            <a:noAutofit/>
          </a:bodyPr>
          <a:lstStyle/>
          <a:p>
            <a:r>
              <a:rPr lang="ru-RU" sz="18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Доминантой развития во второй половине XX в. принято считать значительное продвижение по пути научно-технического прогресса. Однако и в эти десятилетия западный мир столкнулись с целым рядом проблем, потрясений — всем тем, что называют «вызовами времени».</a:t>
            </a:r>
            <a:endParaRPr lang="ru-RU" sz="1800" b="1" cap="small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4319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технологическая и информационная революции,</a:t>
            </a:r>
          </a:p>
          <a:p>
            <a:r>
              <a:rPr lang="ru-RU" dirty="0" smtClean="0"/>
              <a:t> распад колониальных империй,</a:t>
            </a:r>
          </a:p>
          <a:p>
            <a:r>
              <a:rPr lang="ru-RU" dirty="0" smtClean="0"/>
              <a:t> глобальные экономические кризисы </a:t>
            </a:r>
            <a:r>
              <a:rPr lang="ru-RU" dirty="0" smtClean="0">
                <a:solidFill>
                  <a:srgbClr val="C00000"/>
                </a:solidFill>
              </a:rPr>
              <a:t>1974—1975 гг. и 1980—1982 гг., </a:t>
            </a:r>
          </a:p>
          <a:p>
            <a:r>
              <a:rPr lang="ru-RU" dirty="0" smtClean="0"/>
              <a:t>социальные выступления в </a:t>
            </a:r>
            <a:r>
              <a:rPr lang="ru-RU" dirty="0" smtClean="0">
                <a:solidFill>
                  <a:srgbClr val="C00000"/>
                </a:solidFill>
              </a:rPr>
              <a:t>60—70-е гг. XX в., </a:t>
            </a:r>
          </a:p>
          <a:p>
            <a:r>
              <a:rPr lang="ru-RU" dirty="0" smtClean="0"/>
              <a:t>сепаратистские движения и др. 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Все они требовали той или иной перестройки экономических и социальных отношений, выбора путей дальнейшего развития, компромиссов или ужесточения политических курсов.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81000" y="332656"/>
            <a:ext cx="4551040" cy="6264696"/>
          </a:xfrm>
        </p:spPr>
        <p:txBody>
          <a:bodyPr>
            <a:normAutofit fontScale="85000" lnSpcReduction="10000"/>
          </a:bodyPr>
          <a:lstStyle/>
          <a:p>
            <a:r>
              <a:rPr lang="ru-RU" u="sng" dirty="0" smtClean="0">
                <a:solidFill>
                  <a:srgbClr val="C00000"/>
                </a:solidFill>
              </a:rPr>
              <a:t>В 1990 году лидер «Солидарности» Л. Валенса был избран президентом страны. </a:t>
            </a:r>
            <a:r>
              <a:rPr lang="ru-RU" u="sng" dirty="0" smtClean="0">
                <a:solidFill>
                  <a:srgbClr val="C00000"/>
                </a:solidFill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Он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поддержал план радикальных реформ Бальцеровича, который привел к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временному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болезненному снижению жизненного уровня населения. При его активном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участии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Польша стала сближаться с НАТО и европейским сообществом. Временные экономические трудности, связанные с массовой приватизацией, а также выявление тайных связей в прежние времена со спецслужбами некоторых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деятелей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из окружения Валенсы привели к тому, что во время президентских выборов 1995 года его победил А.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Квасневский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https://1.avatars.mds.yandex.net/get-entity_search/23326/2148663/SUx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332657"/>
            <a:ext cx="1656184" cy="2065608"/>
          </a:xfrm>
          <a:prstGeom prst="rect">
            <a:avLst/>
          </a:prstGeom>
          <a:noFill/>
        </p:spPr>
      </p:pic>
      <p:pic>
        <p:nvPicPr>
          <p:cNvPr id="32772" name="Picture 4" descr="http://www.pandoapartments.com.pl/es/var/fotos/00031_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2636912"/>
            <a:ext cx="2843808" cy="1889552"/>
          </a:xfrm>
          <a:prstGeom prst="rect">
            <a:avLst/>
          </a:prstGeom>
          <a:noFill/>
        </p:spPr>
      </p:pic>
      <p:pic>
        <p:nvPicPr>
          <p:cNvPr id="32774" name="Picture 6" descr="http://silver-tour.com.ua/images/feeds.1393005621.1.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4941168"/>
            <a:ext cx="1626940" cy="16989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81000" y="620688"/>
            <a:ext cx="8458200" cy="5832648"/>
          </a:xfrm>
        </p:spPr>
        <p:txBody>
          <a:bodyPr>
            <a:normAutofit fontScale="92500"/>
          </a:bodyPr>
          <a:lstStyle/>
          <a:p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Чехословакии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после начала «перестройки» в СССР </a:t>
            </a: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Г. Гусак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отказался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изменить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политический курс и вступить в диалог с оппозицией и в 1988 году был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вынужден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уйти в отставку с поста коммунистического лидера.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ноябре 1989 года в Чехословакии произошла «бархатная революция», во время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которой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 давлением массовых мирных протестов коммунисты были вынуждены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согласиться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формирование правительства с участием представителей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демократической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оппозиции.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Спикером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парламента стал </a:t>
            </a: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А. </a:t>
            </a:r>
            <a:r>
              <a:rPr lang="ru-RU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Дубчек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президентом В. </a:t>
            </a:r>
            <a:r>
              <a:rPr lang="ru-RU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Гавел</a:t>
            </a: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писатель демократ.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Чехословакии произошел мирный переход от коммунистической диктатуры к парламентаризму. Начались демократические преобразования в политической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государственной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жизни.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января 1993 года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Чехословакия разделилась на два государства — Чехию и Словакию. В.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Гавел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был избран президентом Чехии.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Чехия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Словакия</a:t>
            </a:r>
            <a:endParaRPr lang="ru-RU" dirty="0"/>
          </a:p>
        </p:txBody>
      </p:sp>
      <p:pic>
        <p:nvPicPr>
          <p:cNvPr id="35842" name="Picture 2" descr="http://data.ankor.ru/images/countries/chehiya/cheshskiy-krumlov/20090604-_mg_1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40768"/>
            <a:ext cx="3456384" cy="2305382"/>
          </a:xfrm>
          <a:prstGeom prst="rect">
            <a:avLst/>
          </a:prstGeom>
          <a:noFill/>
        </p:spPr>
      </p:pic>
      <p:pic>
        <p:nvPicPr>
          <p:cNvPr id="35844" name="Picture 4" descr="http://ansya.ru/health/1-velika-britaniya-osoblivosti-egp-jogo-vpliv-na-rozvitok-kray/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933056"/>
            <a:ext cx="3517429" cy="2352179"/>
          </a:xfrm>
          <a:prstGeom prst="rect">
            <a:avLst/>
          </a:prstGeom>
          <a:noFill/>
        </p:spPr>
      </p:pic>
      <p:pic>
        <p:nvPicPr>
          <p:cNvPr id="35846" name="Picture 6" descr="https://im3-tub-ru.yandex.net/i?id=431821fa4f0e81dd2b7ac106d2062cae&amp;n=33&amp;h=190&amp;w=3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1340768"/>
            <a:ext cx="3672408" cy="2318133"/>
          </a:xfrm>
          <a:prstGeom prst="rect">
            <a:avLst/>
          </a:prstGeom>
          <a:noFill/>
        </p:spPr>
      </p:pic>
      <p:pic>
        <p:nvPicPr>
          <p:cNvPr id="35848" name="Picture 8" descr="http://fotoham.ru/img/picture/Oct/08/179e04482b6144124a77ee1810d378a9/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3789040"/>
            <a:ext cx="3726932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81000" y="332656"/>
            <a:ext cx="4695056" cy="6264696"/>
          </a:xfrm>
        </p:spPr>
        <p:txBody>
          <a:bodyPr>
            <a:normAutofit fontScale="85000" lnSpcReduction="20000"/>
          </a:bodyPr>
          <a:lstStyle/>
          <a:p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октябре 1989 года в Венгрии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коммунисты были вынуждены согласиться на принятие закона о многопартийности и деятельности партий. Он запретил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коммунистам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осуществление контрольных функций на предприятиях, в органах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государственной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власти, полиции, в вооруженных силах. А затем в конституцию страны были внесены поправки. Они предусматривали «мирный политический переход к правовому государству, в котором реализуются многопартийная система, парламентская демократия и социально-ориентированная рыночная экономика».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состоявшихся в марте 1990 года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выборах в государственное собрание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Венгрии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коммунисты потерпели полное поражение, а большинство мест в парламенте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завоевал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венгерский демократический форум. После этого из конституции было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исключено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всякое упоминание о социализме.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https://im1-tub-ru.yandex.net/i?id=567c5b9827ae46df842f7108f4b1baf2&amp;n=33&amp;h=190&amp;w=28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548680"/>
            <a:ext cx="3312368" cy="2208247"/>
          </a:xfrm>
          <a:prstGeom prst="rect">
            <a:avLst/>
          </a:prstGeom>
          <a:noFill/>
        </p:spPr>
      </p:pic>
      <p:pic>
        <p:nvPicPr>
          <p:cNvPr id="34820" name="Picture 4" descr="https://im1-tub-ru.yandex.net/i?id=d8dfd5a3abc18c538625db7a887632e5&amp;n=33&amp;h=190&amp;w=25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3645024"/>
            <a:ext cx="3176688" cy="2376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81000" y="332656"/>
            <a:ext cx="8458200" cy="604867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Демократизация общественной и государственной жизни произошла и </a:t>
            </a: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ГДР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где на первых свободных выборах </a:t>
            </a: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марте 1990 года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победила демократическая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оппозиция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результате народного выступления был свергнут в </a:t>
            </a: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Румынии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ненавистный коммунистический режим Н. Чаушеску в декабре 1989 году. Борьба албанцев за ликвидацию коммунистического режима в своей стране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закончилась 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1992 году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обошли стороной перемены и </a:t>
            </a: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Болгарию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где к власти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тоже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пришли демократические силы. Согласно новой конституции 1991 года Болгарская народная республика стала Республикой Болгария.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Процесс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демократизации общественной и государственной жизни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распространился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на </a:t>
            </a: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Социалистическую Федеративную Республику Югославии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 начале 90-х годов в ряде восточноевропейских государствах были приняты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новые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конституции, а в конституции других были внесены важные изменения. Они меняли не только названия государств, но и сущность общественного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политического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строя, воспринимали общечеловеческие демократические ценности. Согласно новой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81000" y="404664"/>
            <a:ext cx="8458200" cy="6120680"/>
          </a:xfrm>
        </p:spPr>
        <p:txBody>
          <a:bodyPr>
            <a:normAutofit/>
          </a:bodyPr>
          <a:lstStyle/>
          <a:p>
            <a:r>
              <a:rPr lang="ru-RU" dirty="0" smtClean="0"/>
              <a:t>. </a:t>
            </a: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Новая конституция Румынии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была утверждена в ноябре 1991 года. Вместо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Румынской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народной республики появилось Республика Румыния.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Конституция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Сербия и Черногория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возникшей после распада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Югославской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федерации, была принята в апреле 1992 года.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Конституции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закрепили и изменения функций главы государства, в роли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которого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перестал выступать коллективный орган. Повсеместно был восстановлен пост президента государства. Предусматривалось нередко его избрание всенародным голосованием, а сам он наделялся значительными властными полномочиями, правом отлагательного вето, иногда и правом роспуска парламента (в определенных случаях).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3331096" cy="883568"/>
          </a:xfrm>
        </p:spPr>
        <p:txBody>
          <a:bodyPr/>
          <a:lstStyle/>
          <a:p>
            <a:r>
              <a:rPr lang="ru-RU" dirty="0" smtClean="0"/>
              <a:t>Франция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6792"/>
            <a:ext cx="6067400" cy="530120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 Франции, нужно было преодолеть последствия оккупации и деятельности коллаборационистских правительств. После окончания войны в большинстве западноевропейских стран утвердились коалиционные правительства. Основными мероприятиями были: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восстановление </a:t>
            </a:r>
            <a:r>
              <a:rPr lang="ru-RU" sz="2000" i="1" u="sng" dirty="0" smtClean="0">
                <a:latin typeface="Times New Roman" pitchFamily="18" charset="0"/>
                <a:cs typeface="Times New Roman" pitchFamily="18" charset="0"/>
              </a:rPr>
              <a:t>демократических свобод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Font typeface="Wingdings" pitchFamily="2" charset="2"/>
              <a:buChar char="v"/>
            </a:pPr>
            <a:r>
              <a:rPr lang="ru-RU" sz="2000" i="1" u="sng" dirty="0" smtClean="0">
                <a:latin typeface="Times New Roman" pitchFamily="18" charset="0"/>
                <a:cs typeface="Times New Roman" pitchFamily="18" charset="0"/>
              </a:rPr>
              <a:t>чистка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 г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осударственного аппарата от членов </a:t>
            </a:r>
            <a:r>
              <a:rPr lang="ru-RU" sz="2000" i="1" u="sng" dirty="0" smtClean="0">
                <a:latin typeface="Times New Roman" pitchFamily="18" charset="0"/>
                <a:cs typeface="Times New Roman" pitchFamily="18" charset="0"/>
              </a:rPr>
              <a:t>фашистского движения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Font typeface="Wingdings" pitchFamily="2" charset="2"/>
              <a:buChar char="v"/>
            </a:pPr>
            <a:r>
              <a:rPr lang="ru-RU" sz="2000" i="1" u="sng" dirty="0" smtClean="0">
                <a:latin typeface="Times New Roman" pitchFamily="18" charset="0"/>
                <a:cs typeface="Times New Roman" pitchFamily="18" charset="0"/>
              </a:rPr>
              <a:t>национализация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ряда отраслей хозяйства и предприятий. Во Франции были национализированы 5 крупнейших банков, угольная промышленность, автомобильные заводы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(владелец которых сотрудничал с оккупационным режимом), несколько авиационных предприятий.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im1-tub-ru.yandex.net/i?id=2cd0b3eb3498321936d137a9487a309f&amp;n=33&amp;h=190&amp;w=14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2422" y="1412776"/>
            <a:ext cx="2549910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51520" y="332656"/>
            <a:ext cx="8892480" cy="6264696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 Франции была принята конституция Четвертой республики в </a:t>
            </a:r>
            <a:r>
              <a:rPr lang="ru-RU" sz="24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1946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г.</a:t>
            </a:r>
          </a:p>
          <a:p>
            <a:pPr algn="l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 французской  конституции 1946 г. в дополнение к демократическим правам провозглашались права:</a:t>
            </a:r>
          </a:p>
          <a:p>
            <a:pPr algn="l"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труд, отдых, </a:t>
            </a:r>
          </a:p>
          <a:p>
            <a:pPr algn="l"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социальное обеспечение, образование, </a:t>
            </a:r>
          </a:p>
          <a:p>
            <a:pPr algn="l"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права трудящихся на участие в управлении предприятиями, профсоюзную и политическую деятельность, право на забастовку «в рамках законов» и др. </a:t>
            </a:r>
          </a:p>
          <a:p>
            <a:pPr algn="l"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соответствии с положениями конституций во многих странах создавались системы социального страхования, включавшие пенсионное обеспечение, пособия по болезни и безработице, помощь многодетным семьям.</a:t>
            </a:r>
          </a:p>
          <a:p>
            <a:pPr algn="l"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Устанавливалась 40—42- часовая неделя, вводились оплачиваемые отпуска. Это делалось в значительной степени под давлением трудящихся. </a:t>
            </a:r>
            <a:endParaRPr lang="ru-RU" sz="2400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0"/>
            <a:ext cx="8587680" cy="1340768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После десятилетия стабильности в жизни западноевропейских государств настала полоса потрясений.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 Франции к концу 50-х гг. сложилась кризисная ситуация, вызванная частой сменой правительств социалистов и радикалов,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распадом колониальной империи (потеря Индокитая, Туниса и Марокко, война в Алжире),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ухудшением положения трудящихся. В такой обстановке все большую поддержку получала </a:t>
            </a:r>
            <a:r>
              <a:rPr lang="ru-RU" sz="20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идея «сильной власти»,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активным сторонником которой выступал генерал Ш. де Голль.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мае 1958 г. командование французских войск в Алжире отказалось подчиняться правительству, пока в него не вернется Ш. де Голль. Генерал заявил, что «готов взять на себя власть Республики» при условии отмены конституции 1946 г. и предоставления ему чрезвычайных полномочий.</a:t>
            </a:r>
          </a:p>
          <a:p>
            <a:r>
              <a:rPr lang="ru-RU" sz="20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Осенью 1958 г.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была принята </a:t>
            </a:r>
            <a:r>
              <a:rPr lang="ru-RU" sz="20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конституция Пятой республики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предоставлявшая главе государства самые широкие права,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04800" y="548680"/>
            <a:ext cx="5419328" cy="568863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декабре де Голля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избрали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президентом Франции. Установив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«режим личной власти», он стремился 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противостоять попыткам ослабления 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государства изнутри и извне. Но в вопросе 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о колониях решил, что лучше провести 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деколонизацию «сверху», сохранив при 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этом влияние в бывших владениях, чем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дожидаться позорного изгнания, например,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из сражавшегося за независимость 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Алжира. Готовность де Голля признать 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право алжирцев решать свою судьбу 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вызвала в 1960 г. антиправительственный 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мятеж военных. </a:t>
            </a:r>
            <a:r>
              <a:rPr lang="ru-RU" sz="35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1962 г. Алжир получил</a:t>
            </a:r>
          </a:p>
          <a:p>
            <a:pPr>
              <a:buNone/>
            </a:pPr>
            <a:r>
              <a:rPr lang="ru-RU" sz="35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независимость. </a:t>
            </a:r>
            <a:endParaRPr lang="ru-RU" sz="3500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s://im1-tub-ru.yandex.net/i?id=8584dffc5f7d66b436b01e364529937b&amp;n=33&amp;h=190&amp;w=1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1700808"/>
            <a:ext cx="2973928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275856" y="0"/>
            <a:ext cx="5559152" cy="6858000"/>
          </a:xfrm>
        </p:spPr>
        <p:txBody>
          <a:bodyPr>
            <a:noAutofit/>
          </a:bodyPr>
          <a:lstStyle/>
          <a:p>
            <a:pPr algn="l"/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 Франции в 1961—1962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гг. организовывались демонстрации и забастовки с требованиями покончить с мятежом ультраколониалистских сил. Высшей точкой социальных выступлений в этот период стали </a:t>
            </a: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события мая — июня 1968 г.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 Франции (число бастующих по стране превысило 10 млн. человек). </a:t>
            </a:r>
          </a:p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Правительство вынуждено было пойти на уступки. Участники забастовки добились:</a:t>
            </a:r>
          </a:p>
          <a:p>
            <a:pPr algn="l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повышения заработной платы на 10—19%,</a:t>
            </a:r>
          </a:p>
          <a:p>
            <a:pPr algn="l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увеличения отпусков,</a:t>
            </a:r>
          </a:p>
          <a:p>
            <a:pPr algn="l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расширения прав профсоюзов. Эти события оказались серьезным испытанием для властей. В апреле 1969 г. президент де Голль выдвинул на референдум законопроект о реорганизации местного самоуправления, но большинство голосовавших отклонило законопроект. После этого Ш. де Голль подал в отставку. </a:t>
            </a: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июне 1969 г.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новым президентом страны был избран  Ж. Помпиду.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https://im3-tub-ru.yandex.net/i?id=6e72aa6334dd4906d53090b81e94b076&amp;n=33&amp;h=190&amp;w=3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3284725" cy="2520280"/>
          </a:xfrm>
          <a:prstGeom prst="rect">
            <a:avLst/>
          </a:prstGeom>
          <a:noFill/>
        </p:spPr>
      </p:pic>
      <p:pic>
        <p:nvPicPr>
          <p:cNvPr id="19460" name="Picture 4" descr="https://im0-tub-ru.yandex.net/i?id=05d39fc442bf3333a0f4b408c986e0ba&amp;n=33&amp;h=190&amp;w=15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238" y="3429000"/>
            <a:ext cx="2531328" cy="3168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381000" y="188640"/>
            <a:ext cx="8439472" cy="1368152"/>
          </a:xfrm>
        </p:spPr>
        <p:txBody>
          <a:bodyPr>
            <a:no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 конце 90-х гг. во многих европейских странах консерваторов у власти сменили либералы, во Франции по результатам парламентских выборов было сформировано правительство из представителей левых партий.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s://im1-tub-ru.yandex.net/i?id=40351ff5ff70f739a1ae1e6727206288&amp;n=33&amp;h=190&amp;w=28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72816"/>
            <a:ext cx="3240358" cy="2160240"/>
          </a:xfrm>
          <a:prstGeom prst="rect">
            <a:avLst/>
          </a:prstGeom>
          <a:noFill/>
        </p:spPr>
      </p:pic>
      <p:pic>
        <p:nvPicPr>
          <p:cNvPr id="20484" name="Picture 4" descr="http://images.forwallpaper.com/files/thumbs/preview/7/70626__cathedral-saint-nazaire-roussillon-franc_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556791"/>
            <a:ext cx="4204032" cy="2364497"/>
          </a:xfrm>
          <a:prstGeom prst="rect">
            <a:avLst/>
          </a:prstGeom>
          <a:noFill/>
        </p:spPr>
      </p:pic>
      <p:pic>
        <p:nvPicPr>
          <p:cNvPr id="1026" name="Picture 2" descr="https://im0-tub-ru.yandex.net/i?id=e3d4ba5057e4b676cc0e023278c39692&amp;n=33&amp;h=190&amp;w=30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7" y="4437112"/>
            <a:ext cx="3225957" cy="2016224"/>
          </a:xfrm>
          <a:prstGeom prst="rect">
            <a:avLst/>
          </a:prstGeom>
          <a:noFill/>
        </p:spPr>
      </p:pic>
      <p:pic>
        <p:nvPicPr>
          <p:cNvPr id="1028" name="Picture 4" descr="https://im2-tub-ru.yandex.net/i?id=3538af85396e294ab5dd701866d6c57c&amp;n=33&amp;h=190&amp;w=28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4221088"/>
            <a:ext cx="3888432" cy="23522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Германия и </a:t>
            </a:r>
            <a:r>
              <a:rPr lang="ru-RU" dirty="0" err="1" smtClean="0"/>
              <a:t>италия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59688" cy="4971182"/>
          </a:xfrm>
        </p:spPr>
        <p:txBody>
          <a:bodyPr>
            <a:noAutofit/>
          </a:bodyPr>
          <a:lstStyle/>
          <a:p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для Германии, Италии речь шла о полном устранении остатков нацизма и фашизма, создании новых демократических государств. </a:t>
            </a:r>
          </a:p>
          <a:p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значительные баталии развернулись вокруг выборов в учредительные собрания, разработки и принятия новых конституций.</a:t>
            </a:r>
          </a:p>
          <a:p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В Италии события, связанные с выбором монархической или республиканской формы государства, вошли в историю как «битва за республику» (страна была провозглашена республикой в результате </a:t>
            </a:r>
            <a:r>
              <a:rPr lang="ru-RU" sz="23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референдума 18 июня 1946 г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.).</a:t>
            </a:r>
          </a:p>
          <a:p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Конституции в 1947 г. в Италии (вступила в силу с 1 января 1948 г.), в 1949 г. в Западной Германии, стали наиболее демократическими конституциями за всю историю этих стран. </a:t>
            </a:r>
          </a:p>
          <a:p>
            <a:endParaRPr lang="ru-RU" sz="23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281</TotalTime>
  <Words>2489</Words>
  <Application>Microsoft Office PowerPoint</Application>
  <PresentationFormat>Экран (4:3)</PresentationFormat>
  <Paragraphs>104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Трек</vt:lpstr>
      <vt:lpstr>1. Западная и Северная Европа в конце ХХ – начале XXI вв.  2. Восточная Европа в конце ХХ – начале XXI вв.  </vt:lpstr>
      <vt:lpstr>Доминантой развития во второй половине XX в. принято считать значительное продвижение по пути научно-технического прогресса. Однако и в эти десятилетия западный мир столкнулись с целым рядом проблем, потрясений — всем тем, что называют «вызовами времени».</vt:lpstr>
      <vt:lpstr>Франция</vt:lpstr>
      <vt:lpstr>Слайд 4</vt:lpstr>
      <vt:lpstr>После десятилетия стабильности в жизни западноевропейских государств настала полоса потрясений.</vt:lpstr>
      <vt:lpstr>Слайд 6</vt:lpstr>
      <vt:lpstr>Слайд 7</vt:lpstr>
      <vt:lpstr>Слайд 8</vt:lpstr>
      <vt:lpstr>Германия и италия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Западная и Северная Европа в конце ХХ – начале XXI вв.</dc:title>
  <dc:creator>чукча</dc:creator>
  <cp:lastModifiedBy>HP</cp:lastModifiedBy>
  <cp:revision>103</cp:revision>
  <dcterms:created xsi:type="dcterms:W3CDTF">2015-10-16T02:27:54Z</dcterms:created>
  <dcterms:modified xsi:type="dcterms:W3CDTF">2015-10-16T11:01:00Z</dcterms:modified>
</cp:coreProperties>
</file>